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7" r:id="rId1"/>
  </p:sldMasterIdLst>
  <p:notesMasterIdLst>
    <p:notesMasterId r:id="rId35"/>
  </p:notesMasterIdLst>
  <p:handoutMasterIdLst>
    <p:handoutMasterId r:id="rId36"/>
  </p:handoutMasterIdLst>
  <p:sldIdLst>
    <p:sldId id="261" r:id="rId2"/>
    <p:sldId id="290" r:id="rId3"/>
    <p:sldId id="289" r:id="rId4"/>
    <p:sldId id="291" r:id="rId5"/>
    <p:sldId id="317" r:id="rId6"/>
    <p:sldId id="318" r:id="rId7"/>
    <p:sldId id="353" r:id="rId8"/>
    <p:sldId id="361" r:id="rId9"/>
    <p:sldId id="319" r:id="rId10"/>
    <p:sldId id="300" r:id="rId11"/>
    <p:sldId id="301" r:id="rId12"/>
    <p:sldId id="302" r:id="rId13"/>
    <p:sldId id="303" r:id="rId14"/>
    <p:sldId id="388" r:id="rId15"/>
    <p:sldId id="304" r:id="rId16"/>
    <p:sldId id="305" r:id="rId17"/>
    <p:sldId id="306" r:id="rId18"/>
    <p:sldId id="308" r:id="rId19"/>
    <p:sldId id="307" r:id="rId20"/>
    <p:sldId id="348" r:id="rId21"/>
    <p:sldId id="354" r:id="rId22"/>
    <p:sldId id="350" r:id="rId23"/>
    <p:sldId id="320" r:id="rId24"/>
    <p:sldId id="309" r:id="rId25"/>
    <p:sldId id="310" r:id="rId26"/>
    <p:sldId id="311" r:id="rId27"/>
    <p:sldId id="340" r:id="rId28"/>
    <p:sldId id="341" r:id="rId29"/>
    <p:sldId id="342" r:id="rId30"/>
    <p:sldId id="343" r:id="rId31"/>
    <p:sldId id="345" r:id="rId32"/>
    <p:sldId id="347" r:id="rId33"/>
    <p:sldId id="259" r:id="rId34"/>
  </p:sldIdLst>
  <p:sldSz cx="9144000" cy="6858000" type="screen4x3"/>
  <p:notesSz cx="6858000" cy="9144000"/>
  <p:embeddedFontLst>
    <p:embeddedFont>
      <p:font typeface="等线" panose="02010600030101010101" pitchFamily="2" charset="-122"/>
      <p:regular r:id="rId37"/>
      <p:bold r:id="rId38"/>
    </p:embeddedFont>
    <p:embeddedFont>
      <p:font typeface="等线 Light" panose="02010600030101010101" pitchFamily="2" charset="-122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7C5B"/>
    <a:srgbClr val="FFFFFF"/>
    <a:srgbClr val="BFE2F3"/>
    <a:srgbClr val="C31823"/>
    <a:srgbClr val="C9151E"/>
    <a:srgbClr val="E9CBBC"/>
    <a:srgbClr val="E0A487"/>
    <a:srgbClr val="CC141E"/>
    <a:srgbClr val="D05035"/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8" autoAdjust="0"/>
    <p:restoredTop sz="94785" autoAdjust="0"/>
  </p:normalViewPr>
  <p:slideViewPr>
    <p:cSldViewPr snapToGrid="0">
      <p:cViewPr varScale="1">
        <p:scale>
          <a:sx n="114" d="100"/>
          <a:sy n="114" d="100"/>
        </p:scale>
        <p:origin x="12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68CB584-69D6-41A3-B0C5-0F8673DB11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75D77A-AA67-451A-9103-79D2ED068D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7AB74-D5AE-4902-9346-5E0C55B4ECA5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E4D8C3-05F8-4347-BAF5-8A759F426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98553B-528C-43DD-89C8-BA3C25E264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B7D79-AE39-4577-9CF9-D48BBCBBB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473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此页可以删除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091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封面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891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极简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FFF58C7-16FC-48C2-8933-30E65A148205}"/>
              </a:ext>
            </a:extLst>
          </p:cNvPr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1CFBE3-5D1F-4EC9-8648-D313FD6CCB91}"/>
              </a:ext>
            </a:extLst>
          </p:cNvPr>
          <p:cNvSpPr/>
          <p:nvPr userDrawn="1"/>
        </p:nvSpPr>
        <p:spPr>
          <a:xfrm>
            <a:off x="0" y="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612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极简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tx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tx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AE964A2D-3DE1-4848-AA03-BCD5571EF139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solidFill>
                  <a:schemeClr val="tx1"/>
                </a:solidFill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F50CCA-E772-4F27-B85C-314DA0AB67B8}"/>
              </a:ext>
            </a:extLst>
          </p:cNvPr>
          <p:cNvSpPr/>
          <p:nvPr userDrawn="1"/>
        </p:nvSpPr>
        <p:spPr>
          <a:xfrm>
            <a:off x="0" y="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4228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18" name="文本框 17"/>
          <p:cNvSpPr txBox="1"/>
          <p:nvPr userDrawn="1"/>
        </p:nvSpPr>
        <p:spPr>
          <a:xfrm>
            <a:off x="8250026" y="313200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" name="灯片编号占位符 5">
            <a:extLst>
              <a:ext uri="{FF2B5EF4-FFF2-40B4-BE49-F238E27FC236}">
                <a16:creationId xmlns:a16="http://schemas.microsoft.com/office/drawing/2014/main" id="{4ECABA5D-597F-47CC-8D49-94DAF8BD7A8C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6944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3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26" y="313200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灯片编号占位符 5">
            <a:extLst>
              <a:ext uri="{FF2B5EF4-FFF2-40B4-BE49-F238E27FC236}">
                <a16:creationId xmlns:a16="http://schemas.microsoft.com/office/drawing/2014/main" id="{F7C2500D-8829-4A34-BDA8-AECBD7986599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24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  <p15:guide id="3" pos="5193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394"/>
            <a:ext cx="9144000" cy="279654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826528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52F6A3-37CF-43E2-8FBF-B992366BD2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封面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5" y="5245248"/>
            <a:ext cx="5820358" cy="4681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</p:spTree>
    <p:extLst>
      <p:ext uri="{BB962C8B-B14F-4D97-AF65-F5344CB8AC3E}">
        <p14:creationId xmlns:p14="http://schemas.microsoft.com/office/powerpoint/2010/main" val="3698099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21">
          <p15:clr>
            <a:srgbClr val="FBAE40"/>
          </p15:clr>
        </p15:guide>
        <p15:guide id="3" pos="29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2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67">
          <p15:clr>
            <a:srgbClr val="FBAE40"/>
          </p15:clr>
        </p15:guide>
        <p15:guide id="2" pos="153">
          <p15:clr>
            <a:srgbClr val="FBAE40"/>
          </p15:clr>
        </p15:guide>
        <p15:guide id="3" pos="5556" userDrawn="1">
          <p15:clr>
            <a:srgbClr val="FBAE40"/>
          </p15:clr>
        </p15:guide>
        <p15:guide id="4" pos="2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4C817E6-192C-4754-B8B7-330AC0E79F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B62BA1A-208F-4939-8125-A164E6341A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64A0CD3-1D14-4369-AD89-BE7AAE70D6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2098138-85FA-4CAB-A03E-9083CFAED9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1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>
                <a:latin typeface="+mn-ea"/>
                <a:ea typeface="+mn-ea"/>
              </a:rPr>
              <a:pPr lvl="0"/>
              <a:t>‹#›</a:t>
            </a:fld>
            <a:endParaRPr lang="zh-CN" altLang="en-US" sz="1200" dirty="0">
              <a:latin typeface="+mn-ea"/>
              <a:ea typeface="+mn-ea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7628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2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>
                <a:latin typeface="+mn-ea"/>
                <a:ea typeface="+mn-ea"/>
              </a:rPr>
              <a:pPr lvl="0"/>
              <a:t>‹#›</a:t>
            </a:fld>
            <a:endParaRPr lang="zh-CN" altLang="en-US" sz="1200" dirty="0">
              <a:latin typeface="+mn-ea"/>
              <a:ea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8907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843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AE964A2D-3DE1-4848-AA03-BCD5571EF139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477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8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90" r:id="rId2"/>
    <p:sldLayoutId id="2147483681" r:id="rId3"/>
    <p:sldLayoutId id="2147483679" r:id="rId4"/>
    <p:sldLayoutId id="2147483680" r:id="rId5"/>
    <p:sldLayoutId id="2147483682" r:id="rId6"/>
    <p:sldLayoutId id="2147483683" r:id="rId7"/>
    <p:sldLayoutId id="2147483684" r:id="rId8"/>
    <p:sldLayoutId id="2147483685" r:id="rId9"/>
    <p:sldLayoutId id="2147483695" r:id="rId10"/>
    <p:sldLayoutId id="2147483696" r:id="rId11"/>
    <p:sldLayoutId id="2147483686" r:id="rId12"/>
    <p:sldLayoutId id="2147483687" r:id="rId13"/>
    <p:sldLayoutId id="2147483688" r:id="rId14"/>
    <p:sldLayoutId id="2147483689" r:id="rId15"/>
    <p:sldLayoutId id="2147483693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1.png"/><Relationship Id="rId4" Type="http://schemas.openxmlformats.org/officeDocument/2006/relationships/image" Target="../media/image2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citations?user=b8YJ1EMAAAAJ&amp;hl=en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</p:spPr>
        <p:txBody>
          <a:bodyPr/>
          <a:lstStyle/>
          <a:p>
            <a:r>
              <a:rPr lang="en-US" altLang="zh-CN" sz="3600" dirty="0"/>
              <a:t>On the Convergence Issues of GANs</a:t>
            </a:r>
            <a:endParaRPr lang="zh-CN" altLang="en-US" sz="3600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</p:spPr>
        <p:txBody>
          <a:bodyPr/>
          <a:lstStyle/>
          <a:p>
            <a:r>
              <a:rPr lang="en-US" altLang="zh-CN"/>
              <a:t>Speaker: Zhiming Zhou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2887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Is Wasserstein distance the key?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The constraint in the dual form of Wasserstein distance can be relaxed. </a:t>
                </a:r>
              </a:p>
              <a:p>
                <a:pPr lvl="2">
                  <a:lnSpc>
                    <a:spcPct val="200000"/>
                  </a:lnSpc>
                </a:pPr>
                <a:r>
                  <a:rPr lang="en-US" altLang="zh-CN" dirty="0">
                    <a:solidFill>
                      <a:schemeClr val="bg2"/>
                    </a:solidFill>
                  </a:rPr>
                  <a:t>The Kantorovich-Rubinstein (KR) duality of Wasserstein distance: 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The Lipschitz constraint in the KR duality can be relaxed: 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In the relaxed dual 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can also be ill-defined.</a:t>
                </a: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77DA0ED-88AB-40EC-AC2D-0BA82843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FC9AA59-84FF-4A49-9BB2-8DB28F47A318}"/>
                  </a:ext>
                </a:extLst>
              </p:cNvPr>
              <p:cNvSpPr/>
              <p:nvPr/>
            </p:nvSpPr>
            <p:spPr>
              <a:xfrm>
                <a:off x="1524000" y="3468176"/>
                <a:ext cx="6096000" cy="71968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7432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𝑠𝑢𝑝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i="1" dirty="0">
                  <a:solidFill>
                    <a:schemeClr val="bg2"/>
                  </a:solidFill>
                  <a:latin typeface="+mn-ea"/>
                </a:endParaRPr>
              </a:p>
              <a:p>
                <a:pPr marL="27432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FC9AA59-84FF-4A49-9BB2-8DB28F47A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468176"/>
                <a:ext cx="6096000" cy="719684"/>
              </a:xfrm>
              <a:prstGeom prst="rect">
                <a:avLst/>
              </a:prstGeom>
              <a:blipFill>
                <a:blip r:embed="rId3"/>
                <a:stretch>
                  <a:fillRect b="-5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028D050-9EBC-4289-BC44-E3C8ED659E59}"/>
              </a:ext>
            </a:extLst>
          </p:cNvPr>
          <p:cNvGrpSpPr/>
          <p:nvPr/>
        </p:nvGrpSpPr>
        <p:grpSpPr>
          <a:xfrm>
            <a:off x="819150" y="4655264"/>
            <a:ext cx="7505700" cy="742254"/>
            <a:chOff x="2506349" y="4020898"/>
            <a:chExt cx="7505700" cy="7422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EBB402A-F454-4B68-93FB-CD15BCDD98CB}"/>
                    </a:ext>
                  </a:extLst>
                </p:cNvPr>
                <p:cNvSpPr/>
                <p:nvPr/>
              </p:nvSpPr>
              <p:spPr>
                <a:xfrm>
                  <a:off x="2506349" y="4020898"/>
                  <a:ext cx="7505700" cy="7422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74320" lvl="1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𝑠𝑢𝑝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bg2"/>
                    </a:solidFill>
                    <a:latin typeface="+mn-ea"/>
                  </a:endParaRPr>
                </a:p>
                <a:p>
                  <a:pPr marL="274320" lvl="1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.   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𝑠𝑢𝑝𝑝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∀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𝑠𝑢𝑝𝑝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EBB402A-F454-4B68-93FB-CD15BCDD98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6349" y="4020898"/>
                  <a:ext cx="7505700" cy="742254"/>
                </a:xfrm>
                <a:prstGeom prst="rect">
                  <a:avLst/>
                </a:prstGeom>
                <a:blipFill>
                  <a:blip r:embed="rId4"/>
                  <a:stretch>
                    <a:fillRect b="-41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93287B5-F2AB-4ED1-80C0-95334CF02E70}"/>
                </a:ext>
              </a:extLst>
            </p:cNvPr>
            <p:cNvSpPr/>
            <p:nvPr/>
          </p:nvSpPr>
          <p:spPr>
            <a:xfrm>
              <a:off x="6200862" y="4450749"/>
              <a:ext cx="3038475" cy="26706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2"/>
                </a:solidFill>
                <a:latin typeface="+mn-ea"/>
              </a:endParaRPr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F167F76-69FF-41E6-AD04-21638855A007}"/>
              </a:ext>
            </a:extLst>
          </p:cNvPr>
          <p:cNvSpPr/>
          <p:nvPr/>
        </p:nvSpPr>
        <p:spPr>
          <a:xfrm>
            <a:off x="5696125" y="3892492"/>
            <a:ext cx="687897" cy="2516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8558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Why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perspective is better? </a:t>
                </a:r>
              </a:p>
              <a:p>
                <a:pPr lvl="1"/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dirty="0"/>
                  <a:t>How you parameterize the model also affects the training.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perspective takes the G-D structure into account</a:t>
                </a:r>
                <a:r>
                  <a:rPr lang="en-US" altLang="zh-CN" dirty="0"/>
                  <a:t>.</a:t>
                </a: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/>
                  <a:t>Sample based</a:t>
                </a:r>
              </a:p>
              <a:p>
                <a:pPr lvl="2"/>
                <a:r>
                  <a:rPr lang="en-US" altLang="zh-CN" dirty="0"/>
                  <a:t>GANs is an implicit generative model. </a:t>
                </a:r>
              </a:p>
              <a:p>
                <a:pPr lvl="3"/>
                <a:r>
                  <a:rPr lang="en-US" altLang="zh-CN" dirty="0"/>
                  <a:t>Sample based representation. </a:t>
                </a:r>
              </a:p>
              <a:p>
                <a:pPr lvl="3"/>
                <a:r>
                  <a:rPr lang="en-US" altLang="zh-CN" dirty="0"/>
                  <a:t>Sample based optimization. </a:t>
                </a:r>
              </a:p>
              <a:p>
                <a:pPr lvl="2"/>
                <a:r>
                  <a:rPr lang="en-US" altLang="zh-CN" dirty="0"/>
                  <a:t>JS in overlapping cases is optimizable, if the density is directly adjustable.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77DA0ED-88AB-40EC-AC2D-0BA82843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3051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9F162F6-A1F7-4239-AD48-A721508318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General formulation: </a:t>
            </a:r>
          </a:p>
          <a:p>
            <a:endParaRPr lang="en-US" altLang="zh-CN" dirty="0"/>
          </a:p>
          <a:p>
            <a:endParaRPr lang="en-US" altLang="zh-CN" b="1" dirty="0"/>
          </a:p>
          <a:p>
            <a:r>
              <a:rPr lang="en-US" altLang="zh-CN" dirty="0"/>
              <a:t>As long as, it satisfies: 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Any increasing function with no decreasing derivative derives a LGANs. 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5569D51-5510-405E-ABE5-5D7FDD47E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Lipschitz GANs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D26EC4F-9401-4BB3-87CE-0D6A19CE559D}"/>
                  </a:ext>
                </a:extLst>
              </p:cNvPr>
              <p:cNvSpPr txBox="1"/>
              <p:nvPr/>
            </p:nvSpPr>
            <p:spPr>
              <a:xfrm>
                <a:off x="1205286" y="2469589"/>
                <a:ext cx="6028559" cy="356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zh-CN" alt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D26EC4F-9401-4BB3-87CE-0D6A19CE5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286" y="2469589"/>
                <a:ext cx="6028559" cy="356316"/>
              </a:xfrm>
              <a:prstGeom prst="rect">
                <a:avLst/>
              </a:prstGeom>
              <a:blipFill>
                <a:blip r:embed="rId2"/>
                <a:stretch>
                  <a:fillRect b="-22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9A799EF-FB11-4BD9-BECB-327709E65D31}"/>
                  </a:ext>
                </a:extLst>
              </p:cNvPr>
              <p:cNvSpPr txBox="1"/>
              <p:nvPr/>
            </p:nvSpPr>
            <p:spPr>
              <a:xfrm>
                <a:off x="1205286" y="3908891"/>
                <a:ext cx="2418867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&gt;0,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&lt;0,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∃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9A799EF-FB11-4BD9-BECB-327709E65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286" y="3908891"/>
                <a:ext cx="2418867" cy="1025665"/>
              </a:xfrm>
              <a:prstGeom prst="rect">
                <a:avLst/>
              </a:prstGeom>
              <a:blipFill>
                <a:blip r:embed="rId3"/>
                <a:stretch>
                  <a:fillRect b="-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FEE49B0A-DE32-4881-88F9-0EC855FED922}"/>
              </a:ext>
            </a:extLst>
          </p:cNvPr>
          <p:cNvSpPr/>
          <p:nvPr/>
        </p:nvSpPr>
        <p:spPr>
          <a:xfrm>
            <a:off x="3826208" y="4098802"/>
            <a:ext cx="17908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+mn-ea"/>
              </a:rPr>
              <a:t>or simplified as:</a:t>
            </a:r>
          </a:p>
          <a:p>
            <a:pPr algn="ctr"/>
            <a:r>
              <a:rPr lang="en-US" altLang="zh-CN" sz="1400" dirty="0">
                <a:latin typeface="+mn-ea"/>
              </a:rPr>
              <a:t>(more restrictive)</a:t>
            </a:r>
            <a:endParaRPr lang="zh-CN" altLang="en-US" sz="1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679F850-1159-4EC5-B439-308F2CF2C886}"/>
                  </a:ext>
                </a:extLst>
              </p:cNvPr>
              <p:cNvSpPr txBox="1"/>
              <p:nvPr/>
            </p:nvSpPr>
            <p:spPr>
              <a:xfrm>
                <a:off x="5838189" y="4065023"/>
                <a:ext cx="2372765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&gt;0,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≥0,</m:t>
                              </m:r>
                            </m:e>
                            <m:e>
                              <m:r>
                                <a:rPr lang="zh-CN" altLang="en-US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=∅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679F850-1159-4EC5-B439-308F2CF2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189" y="4065023"/>
                <a:ext cx="2372765" cy="617861"/>
              </a:xfrm>
              <a:prstGeom prst="rect">
                <a:avLst/>
              </a:prstGeom>
              <a:blipFill>
                <a:blip r:embed="rId4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0E819B50-2C9F-4F05-B5B9-9605DD3E3F58}"/>
                  </a:ext>
                </a:extLst>
              </p:cNvPr>
              <p:cNvSpPr/>
              <p:nvPr/>
            </p:nvSpPr>
            <p:spPr>
              <a:xfrm>
                <a:off x="5626608" y="1904612"/>
                <a:ext cx="2296716" cy="356316"/>
              </a:xfrm>
              <a:prstGeom prst="wedgeRoundRectCallout">
                <a:avLst>
                  <a:gd name="adj1" fmla="val -19007"/>
                  <a:gd name="adj2" fmla="val 88398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Lipschitz constant of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0E819B50-2C9F-4F05-B5B9-9605DD3E3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608" y="1904612"/>
                <a:ext cx="2296716" cy="356316"/>
              </a:xfrm>
              <a:prstGeom prst="wedgeRoundRectCallout">
                <a:avLst>
                  <a:gd name="adj1" fmla="val -19007"/>
                  <a:gd name="adj2" fmla="val 8839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267A859C-9904-4725-9728-09B1D433A15D}"/>
              </a:ext>
            </a:extLst>
          </p:cNvPr>
          <p:cNvSpPr/>
          <p:nvPr/>
        </p:nvSpPr>
        <p:spPr>
          <a:xfrm>
            <a:off x="3624153" y="3068375"/>
            <a:ext cx="3012655" cy="360625"/>
          </a:xfrm>
          <a:prstGeom prst="wedgeRoundRectCallout">
            <a:avLst>
              <a:gd name="adj1" fmla="val -17546"/>
              <a:gd name="adj2" fmla="val -88180"/>
              <a:gd name="adj3" fmla="val 1666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The generalized formulation of GANs.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643744D-2BE0-4FBD-9B83-5F9E352726DE}"/>
                  </a:ext>
                </a:extLst>
              </p:cNvPr>
              <p:cNvSpPr/>
              <p:nvPr/>
            </p:nvSpPr>
            <p:spPr>
              <a:xfrm>
                <a:off x="7608321" y="2761382"/>
                <a:ext cx="1205266" cy="738664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643744D-2BE0-4FBD-9B83-5F9E35272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321" y="2761382"/>
                <a:ext cx="1205266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00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6510E8C-888A-4C64-B59B-FC042C12E6F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Theoretical Properties:</a:t>
                </a:r>
              </a:p>
              <a:p>
                <a:pPr lvl="1"/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in LGANs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exists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, and it is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unique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is strictly convex.</a:t>
                </a:r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LGANs points directly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towards real samples</a:t>
                </a:r>
                <a:r>
                  <a:rPr lang="en-US" altLang="zh-CN" dirty="0"/>
                  <a:t>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(Euclidean distance)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Unique Nash equilibrium </a:t>
                </a:r>
                <a:r>
                  <a:rPr lang="en-US" altLang="zh-CN" dirty="0"/>
                  <a:t>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 and G. 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bg2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16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1600" dirty="0">
                    <a:solidFill>
                      <a:schemeClr val="bg2"/>
                    </a:solidFill>
                  </a:rPr>
                  <a:t>)</a:t>
                </a:r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6510E8C-888A-4C64-B59B-FC042C12E6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109C93C9-A336-4601-9BDB-39A87E7D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Lipschitz GANs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4936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739F519-10D2-42E2-9DC0-22D1F6A52E9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Considering the case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/>
                  <a:t> are single points. 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 forms straight lines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/>
                  <a:t>. 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739F519-10D2-42E2-9DC0-22D1F6A52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5BC551D-E81D-4323-B9D6-CCAC4DF5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Illustration</a:t>
            </a:r>
            <a:endParaRPr lang="zh-CN" altLang="en-US" dirty="0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6D76FF8F-F163-4035-BA4F-29FE94FC05E2}"/>
              </a:ext>
            </a:extLst>
          </p:cNvPr>
          <p:cNvSpPr/>
          <p:nvPr/>
        </p:nvSpPr>
        <p:spPr>
          <a:xfrm>
            <a:off x="1719743" y="4303552"/>
            <a:ext cx="1375795" cy="780176"/>
          </a:xfrm>
          <a:custGeom>
            <a:avLst/>
            <a:gdLst>
              <a:gd name="connsiteX0" fmla="*/ 1375795 w 1375795"/>
              <a:gd name="connsiteY0" fmla="*/ 0 h 780176"/>
              <a:gd name="connsiteX1" fmla="*/ 1166070 w 1375795"/>
              <a:gd name="connsiteY1" fmla="*/ 444617 h 780176"/>
              <a:gd name="connsiteX2" fmla="*/ 637563 w 1375795"/>
              <a:gd name="connsiteY2" fmla="*/ 352338 h 780176"/>
              <a:gd name="connsiteX3" fmla="*/ 0 w 1375795"/>
              <a:gd name="connsiteY3" fmla="*/ 780176 h 78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5795" h="780176">
                <a:moveTo>
                  <a:pt x="1375795" y="0"/>
                </a:moveTo>
                <a:cubicBezTo>
                  <a:pt x="1332452" y="192947"/>
                  <a:pt x="1289109" y="385894"/>
                  <a:pt x="1166070" y="444617"/>
                </a:cubicBezTo>
                <a:cubicBezTo>
                  <a:pt x="1043031" y="503340"/>
                  <a:pt x="831908" y="296411"/>
                  <a:pt x="637563" y="352338"/>
                </a:cubicBezTo>
                <a:cubicBezTo>
                  <a:pt x="443218" y="408265"/>
                  <a:pt x="219512" y="671119"/>
                  <a:pt x="0" y="780176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B519545-44C5-4CAD-9C30-ABD6F9B678DF}"/>
              </a:ext>
            </a:extLst>
          </p:cNvPr>
          <p:cNvGrpSpPr/>
          <p:nvPr/>
        </p:nvGrpSpPr>
        <p:grpSpPr>
          <a:xfrm>
            <a:off x="1719743" y="2570165"/>
            <a:ext cx="5177039" cy="2832345"/>
            <a:chOff x="1803633" y="2419163"/>
            <a:chExt cx="5177039" cy="283234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8AFBABD-FF66-42C6-9691-E896C03291F7}"/>
                </a:ext>
              </a:extLst>
            </p:cNvPr>
            <p:cNvGrpSpPr/>
            <p:nvPr/>
          </p:nvGrpSpPr>
          <p:grpSpPr>
            <a:xfrm>
              <a:off x="1803633" y="2419163"/>
              <a:ext cx="3574739" cy="2832345"/>
              <a:chOff x="2004969" y="2318495"/>
              <a:chExt cx="3574739" cy="2832345"/>
            </a:xfrm>
          </p:grpSpPr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3908ABBC-7541-452E-830D-519D62A8FC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4969" y="4647501"/>
                <a:ext cx="35317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9F3D5D83-6421-43EA-8EF0-428CB983E6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3475" y="2399252"/>
                <a:ext cx="0" cy="27515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F7D19DB2-DF0C-48C6-ACA1-E96C0AAD47EF}"/>
                      </a:ext>
                    </a:extLst>
                  </p:cNvPr>
                  <p:cNvSpPr txBox="1"/>
                  <p:nvPr/>
                </p:nvSpPr>
                <p:spPr>
                  <a:xfrm>
                    <a:off x="5386770" y="4647501"/>
                    <a:ext cx="19293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F7D19DB2-DF0C-48C6-ACA1-E96C0AAD47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6770" y="4647501"/>
                    <a:ext cx="19293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625" r="-937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F02C2637-B440-4F92-ADF8-E3047B140FB9}"/>
                      </a:ext>
                    </a:extLst>
                  </p:cNvPr>
                  <p:cNvSpPr txBox="1"/>
                  <p:nvPr/>
                </p:nvSpPr>
                <p:spPr>
                  <a:xfrm>
                    <a:off x="2619424" y="2318495"/>
                    <a:ext cx="54668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F02C2637-B440-4F92-ADF8-E3047B140F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9424" y="2318495"/>
                    <a:ext cx="546688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222" r="-111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C9DA0283-6535-4726-A5D8-AC568A706135}"/>
                  </a:ext>
                </a:extLst>
              </p:cNvPr>
              <p:cNvSpPr/>
              <p:nvPr/>
            </p:nvSpPr>
            <p:spPr>
              <a:xfrm>
                <a:off x="3254928" y="4194495"/>
                <a:ext cx="45719" cy="4571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9B863AEF-9539-4249-AC62-E1CF8A18344C}"/>
                  </a:ext>
                </a:extLst>
              </p:cNvPr>
              <p:cNvSpPr/>
              <p:nvPr/>
            </p:nvSpPr>
            <p:spPr>
              <a:xfrm>
                <a:off x="4489507" y="3537530"/>
                <a:ext cx="45719" cy="457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861D888B-CF16-4BE1-A33B-483E96E4C536}"/>
                      </a:ext>
                    </a:extLst>
                  </p:cNvPr>
                  <p:cNvSpPr txBox="1"/>
                  <p:nvPr/>
                </p:nvSpPr>
                <p:spPr>
                  <a:xfrm>
                    <a:off x="4680107" y="3413056"/>
                    <a:ext cx="264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861D888B-CF16-4BE1-A33B-483E96E4C5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0107" y="3413056"/>
                    <a:ext cx="26475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0930" r="-2326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AFBFC844-CCBB-4645-BD4D-5580BFF2B88C}"/>
                      </a:ext>
                    </a:extLst>
                  </p:cNvPr>
                  <p:cNvSpPr txBox="1"/>
                  <p:nvPr/>
                </p:nvSpPr>
                <p:spPr>
                  <a:xfrm>
                    <a:off x="2892832" y="4210949"/>
                    <a:ext cx="273280" cy="29956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AFBFC844-CCBB-4645-BD4D-5580BFF2B8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92832" y="4210949"/>
                    <a:ext cx="273280" cy="2995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000" r="-6667"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CF26AE48-FA33-4A1C-9C6B-EDF8DAB29A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94932" y="3570839"/>
                <a:ext cx="1195555" cy="634395"/>
              </a:xfrm>
              <a:prstGeom prst="line">
                <a:avLst/>
              </a:prstGeom>
              <a:ln w="31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7616DF2-E1E5-4921-B4A5-C203DCC61BB3}"/>
                </a:ext>
              </a:extLst>
            </p:cNvPr>
            <p:cNvSpPr txBox="1"/>
            <p:nvPr/>
          </p:nvSpPr>
          <p:spPr>
            <a:xfrm>
              <a:off x="2504767" y="3002303"/>
              <a:ext cx="44759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The line in between is well defined, while others are not.</a:t>
              </a:r>
              <a:endParaRPr lang="zh-CN" altLang="en-US" sz="1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4727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9E64AC7-11DE-475B-BD28-93CA67759C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Practical behaviors of gradient uninformativeness: (noise)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024A046-176A-428A-AD7D-ECA16C74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EAD2FD-364A-4A13-A932-0C568BD4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31" y="2956903"/>
            <a:ext cx="7637417" cy="221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19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E7CC92A-BBC9-4A15-AC2B-F0242F2184D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Verifying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LGANs points towards real samples: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E7CC92A-BBC9-4A15-AC2B-F0242F2184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16FBC7A-7693-416A-A927-70909176D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D573C0-2A13-4BDE-AB9E-CE027AFCF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40" y="2748105"/>
            <a:ext cx="7541171" cy="3324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话气泡: 圆角矩形 4">
                <a:extLst>
                  <a:ext uri="{FF2B5EF4-FFF2-40B4-BE49-F238E27FC236}">
                    <a16:creationId xmlns:a16="http://schemas.microsoft.com/office/drawing/2014/main" id="{48FD7B23-9FF7-49E4-BF95-AEEA14FF4F27}"/>
                  </a:ext>
                </a:extLst>
              </p:cNvPr>
              <p:cNvSpPr/>
              <p:nvPr/>
            </p:nvSpPr>
            <p:spPr>
              <a:xfrm>
                <a:off x="4224228" y="6275126"/>
                <a:ext cx="1995597" cy="360625"/>
              </a:xfrm>
              <a:prstGeom prst="wedgeRoundRectCallout">
                <a:avLst>
                  <a:gd name="adj1" fmla="val -13901"/>
                  <a:gd name="adj2" fmla="val -167418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fake sample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对话气泡: 圆角矩形 4">
                <a:extLst>
                  <a:ext uri="{FF2B5EF4-FFF2-40B4-BE49-F238E27FC236}">
                    <a16:creationId xmlns:a16="http://schemas.microsoft.com/office/drawing/2014/main" id="{48FD7B23-9FF7-49E4-BF95-AEEA14FF4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228" y="6275126"/>
                <a:ext cx="1995597" cy="360625"/>
              </a:xfrm>
              <a:prstGeom prst="wedgeRoundRectCallout">
                <a:avLst>
                  <a:gd name="adj1" fmla="val -13901"/>
                  <a:gd name="adj2" fmla="val -167418"/>
                  <a:gd name="adj3" fmla="val 16667"/>
                </a:avLst>
              </a:prstGeom>
              <a:blipFill>
                <a:blip r:embed="rId4"/>
                <a:stretch>
                  <a:fillRect b="-2985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F04DCA18-B35B-455D-AF59-248E9DD3E26A}"/>
                  </a:ext>
                </a:extLst>
              </p:cNvPr>
              <p:cNvSpPr/>
              <p:nvPr/>
            </p:nvSpPr>
            <p:spPr>
              <a:xfrm>
                <a:off x="7034103" y="6275125"/>
                <a:ext cx="1995597" cy="360625"/>
              </a:xfrm>
              <a:prstGeom prst="wedgeRoundRectCallout">
                <a:avLst>
                  <a:gd name="adj1" fmla="val 12351"/>
                  <a:gd name="adj2" fmla="val -170059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real sample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F04DCA18-B35B-455D-AF59-248E9DD3E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103" y="6275125"/>
                <a:ext cx="1995597" cy="360625"/>
              </a:xfrm>
              <a:prstGeom prst="wedgeRoundRectCallout">
                <a:avLst>
                  <a:gd name="adj1" fmla="val 12351"/>
                  <a:gd name="adj2" fmla="val -170059"/>
                  <a:gd name="adj3" fmla="val 16667"/>
                </a:avLst>
              </a:prstGeom>
              <a:blipFill>
                <a:blip r:embed="rId5"/>
                <a:stretch>
                  <a:fillRect b="-2941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话气泡: 圆角矩形 6">
                <a:extLst>
                  <a:ext uri="{FF2B5EF4-FFF2-40B4-BE49-F238E27FC236}">
                    <a16:creationId xmlns:a16="http://schemas.microsoft.com/office/drawing/2014/main" id="{F9B1C788-C4AB-490F-B934-37C31D4E1155}"/>
                  </a:ext>
                </a:extLst>
              </p:cNvPr>
              <p:cNvSpPr/>
              <p:nvPr/>
            </p:nvSpPr>
            <p:spPr>
              <a:xfrm>
                <a:off x="4905375" y="2216189"/>
                <a:ext cx="3400425" cy="360625"/>
              </a:xfrm>
              <a:prstGeom prst="wedgeRoundRectCallout">
                <a:avLst>
                  <a:gd name="adj1" fmla="val -39063"/>
                  <a:gd name="adj2" fmla="val 86142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对话气泡: 圆角矩形 6">
                <a:extLst>
                  <a:ext uri="{FF2B5EF4-FFF2-40B4-BE49-F238E27FC236}">
                    <a16:creationId xmlns:a16="http://schemas.microsoft.com/office/drawing/2014/main" id="{F9B1C788-C4AB-490F-B934-37C31D4E1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375" y="2216189"/>
                <a:ext cx="3400425" cy="360625"/>
              </a:xfrm>
              <a:prstGeom prst="wedgeRoundRectCallout">
                <a:avLst>
                  <a:gd name="adj1" fmla="val -39063"/>
                  <a:gd name="adj2" fmla="val 86142"/>
                  <a:gd name="adj3" fmla="val 16667"/>
                </a:avLst>
              </a:prstGeom>
              <a:blipFill>
                <a:blip r:embed="rId6"/>
                <a:stretch>
                  <a:fillRect l="-536" r="-357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989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B16504-3DED-40A1-81DE-7E7E9F3E5CE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influence of uniqueness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: (stabilized)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B16504-3DED-40A1-81DE-7E7E9F3E5C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78E0253-4043-45A4-A7B3-094C8FD4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F66E95-1FF1-46A7-9567-82C700386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88" y="2518910"/>
            <a:ext cx="7755038" cy="325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81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13968B4-BD0D-4E13-B032-9D42C369C3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Benchmark the LGANs family: (consistently outperform WGANs)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6DE8156-DD25-462F-8E54-8DDD3F6E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BAE33B-D5AE-4E09-85B2-339AF9238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48" y="2619003"/>
            <a:ext cx="7714318" cy="305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09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13968B4-BD0D-4E13-B032-9D42C369C3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Benchmark the LGANs family: (consistently outperform WGANs)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6DE8156-DD25-462F-8E54-8DDD3F6E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E96E51-0CFA-4A2D-8C27-0E9144FD6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49" y="2686136"/>
            <a:ext cx="7639738" cy="28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4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512163-C0FD-47A1-B1F8-CDADB43915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Education:</a:t>
            </a:r>
          </a:p>
          <a:p>
            <a:pPr lvl="1"/>
            <a:r>
              <a:rPr lang="en-US" altLang="zh-CN" dirty="0"/>
              <a:t>Ph.D. candidate in Computer Science, Shanghai Jiao Tong University. </a:t>
            </a:r>
          </a:p>
          <a:p>
            <a:pPr lvl="1"/>
            <a:r>
              <a:rPr lang="en-US" altLang="zh-CN" dirty="0"/>
              <a:t>Bachelor’s degree obtained from ACM class, Shanghai Jiao Tong University. 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Research Interest:</a:t>
            </a:r>
          </a:p>
          <a:p>
            <a:pPr lvl="1"/>
            <a:r>
              <a:rPr lang="en-US" altLang="zh-CN" dirty="0"/>
              <a:t>Currently mainly focus on GANs. </a:t>
            </a:r>
            <a:r>
              <a:rPr lang="en-US" altLang="zh-CN" dirty="0">
                <a:solidFill>
                  <a:schemeClr val="bg2"/>
                </a:solidFill>
              </a:rPr>
              <a:t>(2017 ~ now) </a:t>
            </a:r>
          </a:p>
          <a:p>
            <a:pPr lvl="2"/>
            <a:r>
              <a:rPr lang="en-US" altLang="zh-CN" dirty="0">
                <a:solidFill>
                  <a:schemeClr val="bg2"/>
                </a:solidFill>
              </a:rPr>
              <a:t>Also work on related problems, including optimization, optimal transport, etc. </a:t>
            </a:r>
          </a:p>
          <a:p>
            <a:pPr lvl="1"/>
            <a:r>
              <a:rPr lang="en-US" altLang="zh-CN" dirty="0"/>
              <a:t>Used to work on Computer Graphics. </a:t>
            </a:r>
            <a:r>
              <a:rPr lang="en-US" altLang="zh-CN" dirty="0">
                <a:solidFill>
                  <a:schemeClr val="bg2"/>
                </a:solidFill>
              </a:rPr>
              <a:t>(2014 ~ 2016) </a:t>
            </a:r>
          </a:p>
          <a:p>
            <a:pPr lvl="2"/>
            <a:r>
              <a:rPr lang="en-US" altLang="zh-CN" dirty="0">
                <a:solidFill>
                  <a:schemeClr val="bg2"/>
                </a:solidFill>
              </a:rPr>
              <a:t>Surface reflectance acquisition, related to sparsity, low-rank, and deblurring. </a:t>
            </a:r>
          </a:p>
          <a:p>
            <a:pPr lvl="1"/>
            <a:r>
              <a:rPr lang="en-US" altLang="zh-CN" dirty="0"/>
              <a:t>Plan to extend and gradually move to Deep Learning Theory.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20C3515-1BEC-4C97-B919-45BFA58C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About 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845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49E0CA8-F137-4F30-AFC4-7876B31FCE4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Objective level cause: </a:t>
            </a:r>
            <a:r>
              <a:rPr lang="en-US" altLang="zh-CN" dirty="0">
                <a:solidFill>
                  <a:schemeClr val="bg2"/>
                </a:solidFill>
              </a:rPr>
              <a:t>(major)</a:t>
            </a:r>
          </a:p>
          <a:p>
            <a:pPr lvl="1"/>
            <a:r>
              <a:rPr lang="en-US" altLang="zh-CN" dirty="0"/>
              <a:t>Unrestricted GANs </a:t>
            </a:r>
            <a:r>
              <a:rPr lang="en-US" altLang="zh-CN" sz="1600" dirty="0">
                <a:solidFill>
                  <a:schemeClr val="bg2"/>
                </a:solidFill>
              </a:rPr>
              <a:t>(including vanilla GANs)</a:t>
            </a:r>
          </a:p>
          <a:p>
            <a:pPr lvl="2"/>
            <a:r>
              <a:rPr lang="en-US" altLang="zh-CN" dirty="0"/>
              <a:t>Existence of gathering / clustering effect. </a:t>
            </a:r>
            <a:r>
              <a:rPr lang="en-US" altLang="zh-CN" dirty="0">
                <a:solidFill>
                  <a:schemeClr val="bg2"/>
                </a:solidFill>
              </a:rPr>
              <a:t>(local greedy)</a:t>
            </a:r>
          </a:p>
          <a:p>
            <a:pPr lvl="2"/>
            <a:r>
              <a:rPr lang="en-US" altLang="zh-CN" dirty="0"/>
              <a:t>Missing of force to separate clustered samples.</a:t>
            </a:r>
          </a:p>
          <a:p>
            <a:pPr lvl="2"/>
            <a:r>
              <a:rPr lang="en-US" altLang="zh-CN" dirty="0"/>
              <a:t>Existence of local optimum.</a:t>
            </a:r>
          </a:p>
          <a:p>
            <a:pPr lvl="1"/>
            <a:r>
              <a:rPr lang="en-US" altLang="zh-CN" dirty="0"/>
              <a:t>WGANs / LGANs</a:t>
            </a:r>
          </a:p>
          <a:p>
            <a:pPr lvl="2"/>
            <a:r>
              <a:rPr lang="en-US" altLang="zh-CN" dirty="0"/>
              <a:t>No objective level local optimum.</a:t>
            </a:r>
          </a:p>
          <a:p>
            <a:pPr lvl="2"/>
            <a:r>
              <a:rPr lang="en-US" altLang="zh-CN" dirty="0"/>
              <a:t>Existence of force to separate clustered samples. </a:t>
            </a:r>
            <a:r>
              <a:rPr lang="en-US" altLang="zh-CN" sz="1400" dirty="0">
                <a:solidFill>
                  <a:schemeClr val="bg2"/>
                </a:solidFill>
              </a:rPr>
              <a:t>(if not clustered to a single point)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en-US" altLang="zh-CN" dirty="0"/>
              <a:t>Neural network level cause: </a:t>
            </a:r>
            <a:r>
              <a:rPr lang="en-US" altLang="zh-CN" dirty="0">
                <a:solidFill>
                  <a:schemeClr val="bg2"/>
                </a:solidFill>
              </a:rPr>
              <a:t>(minor)</a:t>
            </a:r>
          </a:p>
          <a:p>
            <a:pPr lvl="1"/>
            <a:r>
              <a:rPr lang="en-US" altLang="zh-CN" dirty="0"/>
              <a:t>Network degeneration. </a:t>
            </a:r>
            <a:r>
              <a:rPr lang="en-US" altLang="zh-CN" sz="1600" dirty="0">
                <a:solidFill>
                  <a:schemeClr val="bg2"/>
                </a:solidFill>
              </a:rPr>
              <a:t>(related to training failure)</a:t>
            </a:r>
          </a:p>
          <a:p>
            <a:pPr lvl="1"/>
            <a:r>
              <a:rPr lang="en-US" altLang="zh-CN" dirty="0"/>
              <a:t>Limited capacity / expressiveness issue.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1FF499-5F62-4629-BDF6-5D0059C2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 Collapse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4FD35B4-5BA3-462F-A2EE-6D39D722C9F7}"/>
              </a:ext>
            </a:extLst>
          </p:cNvPr>
          <p:cNvGrpSpPr/>
          <p:nvPr/>
        </p:nvGrpSpPr>
        <p:grpSpPr>
          <a:xfrm>
            <a:off x="7113863" y="2612123"/>
            <a:ext cx="1454441" cy="981512"/>
            <a:chOff x="7113863" y="2612123"/>
            <a:chExt cx="1454441" cy="981512"/>
          </a:xfrm>
        </p:grpSpPr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BDD46357-6248-4F08-A3FB-E8EB5C447CED}"/>
                </a:ext>
              </a:extLst>
            </p:cNvPr>
            <p:cNvSpPr/>
            <p:nvPr/>
          </p:nvSpPr>
          <p:spPr>
            <a:xfrm rot="5400000">
              <a:off x="7350328" y="2375658"/>
              <a:ext cx="981512" cy="1454441"/>
            </a:xfrm>
            <a:prstGeom prst="triangle">
              <a:avLst>
                <a:gd name="adj" fmla="val 50855"/>
              </a:avLst>
            </a:prstGeom>
            <a:noFill/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星形: 十角 4">
              <a:extLst>
                <a:ext uri="{FF2B5EF4-FFF2-40B4-BE49-F238E27FC236}">
                  <a16:creationId xmlns:a16="http://schemas.microsoft.com/office/drawing/2014/main" id="{4C360ED4-1296-4F19-BD7A-C1FF9E925444}"/>
                </a:ext>
              </a:extLst>
            </p:cNvPr>
            <p:cNvSpPr/>
            <p:nvPr/>
          </p:nvSpPr>
          <p:spPr>
            <a:xfrm>
              <a:off x="7180976" y="2859597"/>
              <a:ext cx="486561" cy="503339"/>
            </a:xfrm>
            <a:prstGeom prst="star10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6E545BB1-7F80-4A54-B822-17FCA8CF93C9}"/>
                </a:ext>
              </a:extLst>
            </p:cNvPr>
            <p:cNvCxnSpPr/>
            <p:nvPr/>
          </p:nvCxnSpPr>
          <p:spPr>
            <a:xfrm>
              <a:off x="7740416" y="3101828"/>
              <a:ext cx="6328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C2389A3C-5D26-4EC2-BB60-E7BE6041A043}"/>
              </a:ext>
            </a:extLst>
          </p:cNvPr>
          <p:cNvSpPr txBox="1"/>
          <p:nvPr/>
        </p:nvSpPr>
        <p:spPr>
          <a:xfrm>
            <a:off x="4730004" y="6345248"/>
            <a:ext cx="4322017" cy="3385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dirty="0"/>
              <a:t>A local optimum state of some traditional GANs.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71167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49E0CA8-F137-4F30-AFC4-7876B31FCE4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chemeClr val="tx1"/>
                    </a:solidFill>
                  </a:rPr>
                  <a:t>The gradient of a fake sample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Two types of gradient vanishing:</a:t>
                </a:r>
              </a:p>
              <a:p>
                <a:pPr lvl="1"/>
                <a:r>
                  <a:rPr lang="en-US" altLang="zh-CN" dirty="0"/>
                  <a:t>Type-I gradient vanishing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b="0" dirty="0">
                    <a:solidFill>
                      <a:schemeClr val="accent5"/>
                    </a:solidFill>
                  </a:rPr>
                  <a:t>.</a:t>
                </a:r>
              </a:p>
              <a:p>
                <a:pPr lvl="1"/>
                <a:r>
                  <a:rPr lang="en-US" altLang="zh-CN" dirty="0"/>
                  <a:t>Type-II gradient vanishing: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49E0CA8-F137-4F30-AFC4-7876B31FCE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2E1FF499-5F62-4629-BDF6-5D0059C2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 Vanishing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F4F0D01-BDED-4FEE-B9A2-73839C93A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101165"/>
              </p:ext>
            </p:extLst>
          </p:nvPr>
        </p:nvGraphicFramePr>
        <p:xfrm>
          <a:off x="494026" y="4399038"/>
          <a:ext cx="8155948" cy="14833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48506">
                  <a:extLst>
                    <a:ext uri="{9D8B030D-6E8A-4147-A177-3AD203B41FA5}">
                      <a16:colId xmlns:a16="http://schemas.microsoft.com/office/drawing/2014/main" val="129465638"/>
                    </a:ext>
                  </a:extLst>
                </a:gridCol>
                <a:gridCol w="3003721">
                  <a:extLst>
                    <a:ext uri="{9D8B030D-6E8A-4147-A177-3AD203B41FA5}">
                      <a16:colId xmlns:a16="http://schemas.microsoft.com/office/drawing/2014/main" val="267725191"/>
                    </a:ext>
                  </a:extLst>
                </a:gridCol>
                <a:gridCol w="3003721">
                  <a:extLst>
                    <a:ext uri="{9D8B030D-6E8A-4147-A177-3AD203B41FA5}">
                      <a16:colId xmlns:a16="http://schemas.microsoft.com/office/drawing/2014/main" val="177452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Type-I Gradient Vanishing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Type-II Gradient Vanishing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750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Vanilla GANs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D97C5B"/>
                          </a:solidFill>
                        </a:rPr>
                        <a:t>Yes</a:t>
                      </a:r>
                      <a:endParaRPr lang="zh-CN" altLang="en-US" dirty="0">
                        <a:solidFill>
                          <a:srgbClr val="D97C5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D97C5B"/>
                          </a:solidFill>
                        </a:rPr>
                        <a:t>Yes</a:t>
                      </a:r>
                      <a:endParaRPr lang="zh-CN" altLang="en-US" dirty="0">
                        <a:solidFill>
                          <a:srgbClr val="D97C5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03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Least-squares GANs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D97C5B"/>
                          </a:solidFill>
                        </a:rPr>
                        <a:t>Yes</a:t>
                      </a:r>
                      <a:endParaRPr lang="zh-CN" altLang="en-US" dirty="0">
                        <a:solidFill>
                          <a:srgbClr val="D97C5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38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WGANs / LGANs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379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744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9B8C4D-AD32-429A-A425-7EAD24825F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The adversarial activation maximization process</a:t>
            </a:r>
            <a:endParaRPr lang="en-US" altLang="zh-CN" dirty="0"/>
          </a:p>
          <a:p>
            <a:pPr lvl="1"/>
            <a:r>
              <a:rPr lang="en-US" altLang="zh-CN" dirty="0"/>
              <a:t>In contrast to the divergence perspective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How unregularized GANs work in practice</a:t>
            </a:r>
          </a:p>
          <a:p>
            <a:pPr lvl="1"/>
            <a:r>
              <a:rPr lang="en-US" altLang="zh-CN" dirty="0"/>
              <a:t>Flat/simple network surface</a:t>
            </a:r>
          </a:p>
          <a:p>
            <a:pPr lvl="2"/>
            <a:r>
              <a:rPr lang="en-US" altLang="zh-CN" dirty="0"/>
              <a:t>Network structure, optimizer, etc.</a:t>
            </a:r>
          </a:p>
          <a:p>
            <a:pPr lvl="2"/>
            <a:r>
              <a:rPr lang="en-US" altLang="zh-CN" dirty="0"/>
              <a:t>Parameter tuning. </a:t>
            </a:r>
          </a:p>
          <a:p>
            <a:pPr lvl="2"/>
            <a:r>
              <a:rPr lang="en-US" altLang="zh-CN" dirty="0"/>
              <a:t>Delicate balance between G and D. 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5388931-695F-4CB6-8F8D-6C284B1F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Understanding Unregularized GANs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1B37076-64C7-4D94-BC0D-2E5595143EAF}"/>
              </a:ext>
            </a:extLst>
          </p:cNvPr>
          <p:cNvGrpSpPr/>
          <p:nvPr/>
        </p:nvGrpSpPr>
        <p:grpSpPr>
          <a:xfrm>
            <a:off x="5741989" y="2131688"/>
            <a:ext cx="3124200" cy="4475488"/>
            <a:chOff x="5741989" y="2267581"/>
            <a:chExt cx="3124200" cy="447548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940A711-96FD-4C5B-8738-234DA17B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1989" y="4590419"/>
              <a:ext cx="3124200" cy="215265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8F97773-71D5-4661-915C-1B4DFD025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1039" y="2267581"/>
              <a:ext cx="3086100" cy="2124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694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685486-8CB2-4E3A-BF58-7DCD79352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/>
                </a:solidFill>
              </a:rPr>
              <a:t>Unreachable Optimum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2D28695-A326-48D3-B556-604E2F4B99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/>
                </a:solidFill>
              </a:rPr>
              <a:t>Evidences &amp; Possible Causes</a:t>
            </a:r>
          </a:p>
        </p:txBody>
      </p:sp>
    </p:spTree>
    <p:extLst>
      <p:ext uri="{BB962C8B-B14F-4D97-AF65-F5344CB8AC3E}">
        <p14:creationId xmlns:p14="http://schemas.microsoft.com/office/powerpoint/2010/main" val="71478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30E1D77-1DC6-4ABB-AEA0-63C3F056FE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Theoretically, when GANs is trained optimally,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endParaRPr lang="en-US" altLang="zh-CN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is usually limited training samples.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It means, at the optimal, G should memorize all the training samples.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Without any ability to generate a new sample that not in the training set. 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It is not the case in any GANs paper’s result.</a:t>
                </a:r>
              </a:p>
              <a:p>
                <a:r>
                  <a:rPr lang="en-US" altLang="zh-CN" dirty="0">
                    <a:solidFill>
                      <a:srgbClr val="C00000"/>
                    </a:solidFill>
                  </a:rPr>
                  <a:t>None of existing results reached the theoretical optimum.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30E1D77-1DC6-4ABB-AEA0-63C3F056FE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12C3AED-7432-4CF9-8546-55B9CE05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Evidences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5200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When the discriminator is trained optimally: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points towards real samples.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(LGANs and WGANs)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>
                    <a:solidFill>
                      <a:schemeClr val="bg2"/>
                    </a:solidFill>
                  </a:rPr>
                  <a:t>When dataset getting large,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the practical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is far away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.</a:t>
                </a:r>
              </a:p>
              <a:p>
                <a:pPr lvl="1"/>
                <a:r>
                  <a:rPr lang="en-US" altLang="zh-CN" dirty="0"/>
                  <a:t>By examining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Even if fix the generator and train D infinitely.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Even if use </a:t>
                </a:r>
                <a:r>
                  <a:rPr lang="en-US" altLang="zh-CN" u="sng" dirty="0">
                    <a:solidFill>
                      <a:schemeClr val="bg2"/>
                    </a:solidFill>
                  </a:rPr>
                  <a:t>very deep and large kernel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in D.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en-US" altLang="zh-CN" dirty="0">
                    <a:solidFill>
                      <a:schemeClr val="bg2"/>
                    </a:solidFill>
                  </a:rPr>
                  <a:t>In the previous verification, we only use 10 samples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.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E0B5CED-17D3-4545-BC40-ED079BEC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Evidences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812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Issue in Lipschitz implementation. (GP</a:t>
                </a:r>
                <a:r>
                  <a:rPr lang="en-US" altLang="zh-CN" dirty="0">
                    <a:sym typeface="Wingdings" panose="05000000000000000000" pitchFamily="2" charset="2"/>
                  </a:rPr>
                  <a:t>MAXGP; DO NOT USE SN)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Issue in the optimizer.</a:t>
                </a:r>
              </a:p>
              <a:p>
                <a:pPr lvl="1"/>
                <a:r>
                  <a:rPr lang="en-US" altLang="zh-CN" dirty="0"/>
                  <a:t>The optimization of GANs heavy relies on Adam.</a:t>
                </a:r>
              </a:p>
              <a:p>
                <a:pPr lvl="1"/>
                <a:r>
                  <a:rPr lang="en-US" altLang="zh-CN" dirty="0"/>
                  <a:t>Adam is shown to not converge correct in some cases. 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AdaShift. (ICLR, 2019)  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It turns out that the issue in optimizer is not the key reason. </a:t>
                </a:r>
              </a:p>
              <a:p>
                <a:pPr lvl="1"/>
                <a:endParaRPr lang="en-US" altLang="zh-CN" dirty="0">
                  <a:solidFill>
                    <a:schemeClr val="accent1"/>
                  </a:solidFill>
                </a:endParaRPr>
              </a:p>
              <a:p>
                <a:r>
                  <a:rPr lang="en-US" altLang="zh-CN" dirty="0"/>
                  <a:t>Issue in Capacity / Expressiveness of D.</a:t>
                </a:r>
              </a:p>
              <a:p>
                <a:pPr lvl="1"/>
                <a:r>
                  <a:rPr lang="en-US" altLang="zh-CN" dirty="0"/>
                  <a:t>Very deep and large kernel do not help.</a:t>
                </a:r>
              </a:p>
              <a:p>
                <a:pPr lvl="1"/>
                <a:r>
                  <a:rPr lang="en-US" altLang="zh-CN" dirty="0"/>
                  <a:t>But expressiveness issue still turns out to be the key reason.</a:t>
                </a:r>
              </a:p>
              <a:p>
                <a:pPr lvl="1"/>
                <a:r>
                  <a:rPr lang="en-US" altLang="zh-CN" dirty="0">
                    <a:solidFill>
                      <a:schemeClr val="accent1"/>
                    </a:solidFill>
                  </a:rPr>
                  <a:t>Convolutional networks are very inefficient in expressing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.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E0B5CED-17D3-4545-BC40-ED079BEC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Possible Causes</a:t>
            </a:r>
          </a:p>
        </p:txBody>
      </p:sp>
    </p:spTree>
    <p:extLst>
      <p:ext uri="{BB962C8B-B14F-4D97-AF65-F5344CB8AC3E}">
        <p14:creationId xmlns:p14="http://schemas.microsoft.com/office/powerpoint/2010/main" val="3481114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E171572-B760-4E4B-8357-A1F7C37E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Generalization Issue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85B5D286-9C59-40DA-A08F-0C2E420D39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Work in progress.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8452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82C1717E-1204-49B0-AB43-1B999A3E655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Previous effort: </a:t>
                </a:r>
              </a:p>
              <a:p>
                <a:pPr lvl="1"/>
                <a:r>
                  <a:rPr lang="en-US" altLang="zh-CN" dirty="0"/>
                  <a:t>It turns out convolution based D is very Ineffective in representing/expressing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.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We have achieved perfect D and perfect memorization.</a:t>
                </a:r>
              </a:p>
              <a:p>
                <a:pPr lvl="1"/>
                <a:r>
                  <a:rPr lang="en-US" altLang="zh-CN" dirty="0"/>
                  <a:t>By with modified network architecture. (non-convolutional)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82C1717E-1204-49B0-AB43-1B999A3E6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4">
            <a:extLst>
              <a:ext uri="{FF2B5EF4-FFF2-40B4-BE49-F238E27FC236}">
                <a16:creationId xmlns:a16="http://schemas.microsoft.com/office/drawing/2014/main" id="{12056B73-FABA-40B4-9551-EFC630B40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Reach the Optimum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9141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755746A-0A45-4FF3-A2DF-88A7D47985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Whether we should reach the optimum?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Reach the optimum. </a:t>
            </a:r>
          </a:p>
          <a:p>
            <a:pPr lvl="2"/>
            <a:r>
              <a:rPr lang="en-US" altLang="zh-CN" dirty="0"/>
              <a:t>But fail to generalize.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Does not reach the optimum. </a:t>
            </a:r>
          </a:p>
          <a:p>
            <a:pPr lvl="2"/>
            <a:r>
              <a:rPr lang="en-US" altLang="zh-CN" dirty="0"/>
              <a:t>Practically, some ability to generalize. 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FAEF64-EFF0-420C-9374-438C249B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Dilemma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2912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39A65B39-40F2-4F30-8120-8F2F041F9A0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/>
              <a:lstStyle/>
              <a:p>
                <a:r>
                  <a:rPr lang="en-US" altLang="zh-CN" dirty="0"/>
                  <a:t>Generative Adversarial Networks (GANs):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One of the most promising generative models.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Successfully applied in many related applications.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G minimizes some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/>
                  <a:t> measured by D.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39A65B39-40F2-4F30-8120-8F2F041F9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4">
            <a:extLst>
              <a:ext uri="{FF2B5EF4-FFF2-40B4-BE49-F238E27FC236}">
                <a16:creationId xmlns:a16="http://schemas.microsoft.com/office/drawing/2014/main" id="{115F723D-156F-4DB0-8025-72B6731F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15">
                <a:extLst>
                  <a:ext uri="{FF2B5EF4-FFF2-40B4-BE49-F238E27FC236}">
                    <a16:creationId xmlns:a16="http://schemas.microsoft.com/office/drawing/2014/main" id="{F13BD4C9-CB22-4B1A-BAFC-A5DF81E2D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1508" y="3676343"/>
                <a:ext cx="3892492" cy="141577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altLang="zh-CN" sz="1600" dirty="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1600" i="1" dirty="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n-ea"/>
                  </a:rPr>
                  <a:t> is some </a:t>
                </a:r>
                <a:r>
                  <a:rPr lang="en-US" altLang="zh-CN" sz="1600" dirty="0">
                    <a:latin typeface="+mn-ea"/>
                  </a:rPr>
                  <a:t>distance metric. </a:t>
                </a:r>
                <a:endParaRPr 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内容占位符 15">
                <a:extLst>
                  <a:ext uri="{FF2B5EF4-FFF2-40B4-BE49-F238E27FC236}">
                    <a16:creationId xmlns:a16="http://schemas.microsoft.com/office/drawing/2014/main" id="{F13BD4C9-CB22-4B1A-BAFC-A5DF81E2D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508" y="3676343"/>
                <a:ext cx="3892492" cy="14157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CAD081B9-E01B-44C5-8971-A168A3817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25" y="3185719"/>
            <a:ext cx="4958389" cy="24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48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C8C50C3-D545-4090-B432-04744EDEFAF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Objective level generalization: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Achieve the optimum.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Modify the objective such that it allows generalization at optimum.</a:t>
            </a:r>
          </a:p>
          <a:p>
            <a:pPr lvl="1"/>
            <a:endParaRPr lang="en-US" altLang="zh-CN" dirty="0"/>
          </a:p>
          <a:p>
            <a:r>
              <a:rPr lang="en-US" altLang="zh-CN" dirty="0">
                <a:solidFill>
                  <a:schemeClr val="bg2"/>
                </a:solidFill>
              </a:rPr>
              <a:t>The short-term gain may be negative.</a:t>
            </a:r>
          </a:p>
          <a:p>
            <a:r>
              <a:rPr lang="en-US" altLang="zh-CN" dirty="0">
                <a:solidFill>
                  <a:schemeClr val="bg2"/>
                </a:solidFill>
              </a:rPr>
              <a:t>But I believe this is the right direction and something need to be done.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E567DC0-D6A9-4C1B-A2CE-9983F22D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Ideal Solution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1668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9489421-0689-4462-B2B5-FD129782C1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Generative model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No generalization at optimum.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The mapping function is </a:t>
            </a:r>
            <a:r>
              <a:rPr lang="en-US" altLang="zh-CN" dirty="0">
                <a:solidFill>
                  <a:schemeClr val="accent1"/>
                </a:solidFill>
              </a:rPr>
              <a:t>fully defined</a:t>
            </a:r>
            <a:r>
              <a:rPr lang="en-US" altLang="zh-CN" dirty="0"/>
              <a:t>, i.e., all points are mapped to the given dataset.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D437C03-82F3-40DD-844A-7C75ECFA5EF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Discriminative model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Generalization at optimum.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The learned function is </a:t>
            </a:r>
            <a:r>
              <a:rPr lang="en-US" altLang="zh-CN" dirty="0">
                <a:solidFill>
                  <a:schemeClr val="accent1"/>
                </a:solidFill>
              </a:rPr>
              <a:t>only defined at finite points </a:t>
            </a:r>
            <a:r>
              <a:rPr lang="en-US" altLang="zh-CN" dirty="0"/>
              <a:t>identified by the dataset.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10922E3-0258-4386-98CB-48009A9C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A77C09-A7BE-4E44-B727-56446BEEAABB}"/>
              </a:ext>
            </a:extLst>
          </p:cNvPr>
          <p:cNvSpPr txBox="1"/>
          <p:nvPr/>
        </p:nvSpPr>
        <p:spPr>
          <a:xfrm>
            <a:off x="-203324" y="5574623"/>
            <a:ext cx="6400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zh-CN" sz="1400" dirty="0">
                <a:solidFill>
                  <a:schemeClr val="bg2"/>
                </a:solidFill>
              </a:rPr>
              <a:t>In GANs, new samples will be regards as fake, if the D is powerful enough.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34170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49822FB-6AF3-42D9-8ABC-F0AE5074093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/>
              <a:t>[1] Zhou, Zhiming, </a:t>
            </a:r>
            <a:r>
              <a:rPr lang="en-US" altLang="zh-CN" sz="1600" dirty="0" err="1"/>
              <a:t>Jiadong</a:t>
            </a:r>
            <a:r>
              <a:rPr lang="en-US" altLang="zh-CN" sz="1600" dirty="0"/>
              <a:t> Liang, </a:t>
            </a:r>
            <a:r>
              <a:rPr lang="en-US" altLang="zh-CN" sz="1600" dirty="0" err="1"/>
              <a:t>Yuxuan</a:t>
            </a:r>
            <a:r>
              <a:rPr lang="en-US" altLang="zh-CN" sz="1600" dirty="0"/>
              <a:t> Song, </a:t>
            </a:r>
            <a:r>
              <a:rPr lang="en-US" altLang="zh-CN" sz="1600" dirty="0" err="1"/>
              <a:t>Lantao</a:t>
            </a:r>
            <a:r>
              <a:rPr lang="en-US" altLang="zh-CN" sz="1600" dirty="0"/>
              <a:t> Yu, Hongwei Wang, Weinan Zhang, Yong Yu, and </a:t>
            </a:r>
            <a:r>
              <a:rPr lang="en-US" altLang="zh-CN" sz="1600" dirty="0" err="1"/>
              <a:t>Zhihua</a:t>
            </a:r>
            <a:r>
              <a:rPr lang="en-US" altLang="zh-CN" sz="1600" dirty="0"/>
              <a:t> Zhang. "Lipschitz Generative Adversarial Nets." In </a:t>
            </a:r>
            <a:r>
              <a:rPr lang="en-US" altLang="zh-CN" sz="1600" i="1" dirty="0"/>
              <a:t>International Conference on Machine Learning (ICML)</a:t>
            </a:r>
            <a:r>
              <a:rPr lang="en-US" altLang="zh-CN" sz="1600" dirty="0"/>
              <a:t>, 2019.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/>
              <a:t>[2] Zhou, Zhiming*, </a:t>
            </a:r>
            <a:r>
              <a:rPr lang="en-US" altLang="zh-CN" sz="1600" dirty="0" err="1"/>
              <a:t>Qingru</a:t>
            </a:r>
            <a:r>
              <a:rPr lang="en-US" altLang="zh-CN" sz="1600" dirty="0"/>
              <a:t> Zhang*, </a:t>
            </a:r>
            <a:r>
              <a:rPr lang="en-US" altLang="zh-CN" sz="1600" dirty="0" err="1"/>
              <a:t>Guansong</a:t>
            </a:r>
            <a:r>
              <a:rPr lang="en-US" altLang="zh-CN" sz="1600" dirty="0"/>
              <a:t> Lu, Hongwei Wang, Weinan Zhang, and Yong Yu. "AdaShift: Decorrelation and Convergence of Adaptive Learning Rate Methods." In </a:t>
            </a:r>
            <a:r>
              <a:rPr lang="en-US" altLang="zh-CN" sz="1600" i="1" dirty="0"/>
              <a:t>International Conference on Learning Representations (ICLR)</a:t>
            </a:r>
            <a:r>
              <a:rPr lang="en-US" altLang="zh-CN" sz="1600" dirty="0"/>
              <a:t>, 2019.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/>
              <a:t>[3] Zhou, Zhiming, Han Cai, Shu Rong, </a:t>
            </a:r>
            <a:r>
              <a:rPr lang="en-US" altLang="zh-CN" sz="1600" dirty="0" err="1"/>
              <a:t>Yuxuan</a:t>
            </a:r>
            <a:r>
              <a:rPr lang="en-US" altLang="zh-CN" sz="1600" dirty="0"/>
              <a:t> Song, Kan Ren, Weinan Zhang, Jun Wang, and Yong Yu. "Activation Maximization Generative Adversarial Nets." In </a:t>
            </a:r>
            <a:r>
              <a:rPr lang="en-US" altLang="zh-CN" sz="1600" i="1" dirty="0"/>
              <a:t>International Conference on Learning Representations (ICLR)</a:t>
            </a:r>
            <a:r>
              <a:rPr lang="en-US" altLang="zh-CN" sz="1600" dirty="0"/>
              <a:t>, 2018.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>
                <a:hlinkClick r:id="rId2"/>
              </a:rPr>
              <a:t>https://scholar.google.com/citations?user=b8YJ1EMAAAAJ&amp;hl=en</a:t>
            </a:r>
            <a:endParaRPr lang="en-US" altLang="zh-CN" sz="1600" dirty="0"/>
          </a:p>
          <a:p>
            <a:pPr>
              <a:lnSpc>
                <a:spcPct val="150000"/>
              </a:lnSpc>
              <a:spcBef>
                <a:spcPts val="1800"/>
              </a:spcBef>
            </a:pPr>
            <a:endParaRPr lang="zh-CN" altLang="en-US" sz="16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2A38E2-0F29-4A54-BD18-7BF2A1AED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7455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AF4B83-E9DC-4D73-A96C-36B7794C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26528"/>
            <a:ext cx="7886700" cy="1325563"/>
          </a:xfrm>
        </p:spPr>
        <p:txBody>
          <a:bodyPr/>
          <a:lstStyle/>
          <a:p>
            <a:r>
              <a:rPr lang="zh-CN" altLang="en-US"/>
              <a:t>谢 谢！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4054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645BD0-2965-4D9B-B0C9-E3B59A09E6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/>
              <a:t>Training instability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</a:rPr>
              <a:t>Unreachable optimum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Generalization issue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74246B-3371-4792-B208-CB6DBAAB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sz="3200" dirty="0"/>
              <a:t>Convergence Issues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D45CC556-1B45-4D4E-B0DA-C06B4137FC5F}"/>
              </a:ext>
            </a:extLst>
          </p:cNvPr>
          <p:cNvGrpSpPr/>
          <p:nvPr/>
        </p:nvGrpSpPr>
        <p:grpSpPr>
          <a:xfrm>
            <a:off x="1297767" y="4228787"/>
            <a:ext cx="6764679" cy="2091064"/>
            <a:chOff x="1398237" y="4550962"/>
            <a:chExt cx="6764679" cy="209106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48129C25-8130-470F-9A06-6422A92473DA}"/>
                </a:ext>
              </a:extLst>
            </p:cNvPr>
            <p:cNvSpPr/>
            <p:nvPr/>
          </p:nvSpPr>
          <p:spPr>
            <a:xfrm>
              <a:off x="1950906" y="4803938"/>
              <a:ext cx="1350929" cy="1417739"/>
            </a:xfrm>
            <a:custGeom>
              <a:avLst/>
              <a:gdLst>
                <a:gd name="connsiteX0" fmla="*/ 0 w 1350929"/>
                <a:gd name="connsiteY0" fmla="*/ 671119 h 1417739"/>
                <a:gd name="connsiteX1" fmla="*/ 151002 w 1350929"/>
                <a:gd name="connsiteY1" fmla="*/ 671119 h 1417739"/>
                <a:gd name="connsiteX2" fmla="*/ 201336 w 1350929"/>
                <a:gd name="connsiteY2" fmla="*/ 654341 h 1417739"/>
                <a:gd name="connsiteX3" fmla="*/ 251670 w 1350929"/>
                <a:gd name="connsiteY3" fmla="*/ 620785 h 1417739"/>
                <a:gd name="connsiteX4" fmla="*/ 268448 w 1350929"/>
                <a:gd name="connsiteY4" fmla="*/ 595618 h 1417739"/>
                <a:gd name="connsiteX5" fmla="*/ 360727 w 1350929"/>
                <a:gd name="connsiteY5" fmla="*/ 511728 h 1417739"/>
                <a:gd name="connsiteX6" fmla="*/ 394283 w 1350929"/>
                <a:gd name="connsiteY6" fmla="*/ 461394 h 1417739"/>
                <a:gd name="connsiteX7" fmla="*/ 436228 w 1350929"/>
                <a:gd name="connsiteY7" fmla="*/ 411060 h 1417739"/>
                <a:gd name="connsiteX8" fmla="*/ 486562 w 1350929"/>
                <a:gd name="connsiteY8" fmla="*/ 327170 h 1417739"/>
                <a:gd name="connsiteX9" fmla="*/ 511729 w 1350929"/>
                <a:gd name="connsiteY9" fmla="*/ 285225 h 1417739"/>
                <a:gd name="connsiteX10" fmla="*/ 545285 w 1350929"/>
                <a:gd name="connsiteY10" fmla="*/ 201335 h 1417739"/>
                <a:gd name="connsiteX11" fmla="*/ 562063 w 1350929"/>
                <a:gd name="connsiteY11" fmla="*/ 176168 h 1417739"/>
                <a:gd name="connsiteX12" fmla="*/ 570452 w 1350929"/>
                <a:gd name="connsiteY12" fmla="*/ 151001 h 1417739"/>
                <a:gd name="connsiteX13" fmla="*/ 612397 w 1350929"/>
                <a:gd name="connsiteY13" fmla="*/ 100667 h 1417739"/>
                <a:gd name="connsiteX14" fmla="*/ 696286 w 1350929"/>
                <a:gd name="connsiteY14" fmla="*/ 16778 h 1417739"/>
                <a:gd name="connsiteX15" fmla="*/ 746620 w 1350929"/>
                <a:gd name="connsiteY15" fmla="*/ 0 h 1417739"/>
                <a:gd name="connsiteX16" fmla="*/ 822121 w 1350929"/>
                <a:gd name="connsiteY16" fmla="*/ 33556 h 1417739"/>
                <a:gd name="connsiteX17" fmla="*/ 855677 w 1350929"/>
                <a:gd name="connsiteY17" fmla="*/ 83890 h 1417739"/>
                <a:gd name="connsiteX18" fmla="*/ 889233 w 1350929"/>
                <a:gd name="connsiteY18" fmla="*/ 151001 h 1417739"/>
                <a:gd name="connsiteX19" fmla="*/ 914400 w 1350929"/>
                <a:gd name="connsiteY19" fmla="*/ 553673 h 1417739"/>
                <a:gd name="connsiteX20" fmla="*/ 922789 w 1350929"/>
                <a:gd name="connsiteY20" fmla="*/ 897622 h 1417739"/>
                <a:gd name="connsiteX21" fmla="*/ 931178 w 1350929"/>
                <a:gd name="connsiteY21" fmla="*/ 956345 h 1417739"/>
                <a:gd name="connsiteX22" fmla="*/ 956345 w 1350929"/>
                <a:gd name="connsiteY22" fmla="*/ 1082179 h 1417739"/>
                <a:gd name="connsiteX23" fmla="*/ 973123 w 1350929"/>
                <a:gd name="connsiteY23" fmla="*/ 1107346 h 1417739"/>
                <a:gd name="connsiteX24" fmla="*/ 1023457 w 1350929"/>
                <a:gd name="connsiteY24" fmla="*/ 1140902 h 1417739"/>
                <a:gd name="connsiteX25" fmla="*/ 1073791 w 1350929"/>
                <a:gd name="connsiteY25" fmla="*/ 1216403 h 1417739"/>
                <a:gd name="connsiteX26" fmla="*/ 1090569 w 1350929"/>
                <a:gd name="connsiteY26" fmla="*/ 1241570 h 1417739"/>
                <a:gd name="connsiteX27" fmla="*/ 1115736 w 1350929"/>
                <a:gd name="connsiteY27" fmla="*/ 1317071 h 1417739"/>
                <a:gd name="connsiteX28" fmla="*/ 1140903 w 1350929"/>
                <a:gd name="connsiteY28" fmla="*/ 1392572 h 1417739"/>
                <a:gd name="connsiteX29" fmla="*/ 1149292 w 1350929"/>
                <a:gd name="connsiteY29" fmla="*/ 1417739 h 1417739"/>
                <a:gd name="connsiteX30" fmla="*/ 1174459 w 1350929"/>
                <a:gd name="connsiteY30" fmla="*/ 1367405 h 1417739"/>
                <a:gd name="connsiteX31" fmla="*/ 1199626 w 1350929"/>
                <a:gd name="connsiteY31" fmla="*/ 1317071 h 1417739"/>
                <a:gd name="connsiteX32" fmla="*/ 1224793 w 1350929"/>
                <a:gd name="connsiteY32" fmla="*/ 1216403 h 1417739"/>
                <a:gd name="connsiteX33" fmla="*/ 1233182 w 1350929"/>
                <a:gd name="connsiteY33" fmla="*/ 1191236 h 1417739"/>
                <a:gd name="connsiteX34" fmla="*/ 1249960 w 1350929"/>
                <a:gd name="connsiteY34" fmla="*/ 1115735 h 1417739"/>
                <a:gd name="connsiteX35" fmla="*/ 1266738 w 1350929"/>
                <a:gd name="connsiteY35" fmla="*/ 1048623 h 1417739"/>
                <a:gd name="connsiteX36" fmla="*/ 1275127 w 1350929"/>
                <a:gd name="connsiteY36" fmla="*/ 981512 h 1417739"/>
                <a:gd name="connsiteX37" fmla="*/ 1283516 w 1350929"/>
                <a:gd name="connsiteY37" fmla="*/ 922789 h 1417739"/>
                <a:gd name="connsiteX38" fmla="*/ 1291905 w 1350929"/>
                <a:gd name="connsiteY38" fmla="*/ 788565 h 1417739"/>
                <a:gd name="connsiteX39" fmla="*/ 1308683 w 1350929"/>
                <a:gd name="connsiteY39" fmla="*/ 729842 h 1417739"/>
                <a:gd name="connsiteX40" fmla="*/ 1317072 w 1350929"/>
                <a:gd name="connsiteY40" fmla="*/ 687897 h 1417739"/>
                <a:gd name="connsiteX41" fmla="*/ 1325461 w 1350929"/>
                <a:gd name="connsiteY41" fmla="*/ 662730 h 1417739"/>
                <a:gd name="connsiteX42" fmla="*/ 1350628 w 1350929"/>
                <a:gd name="connsiteY42" fmla="*/ 604007 h 1417739"/>
                <a:gd name="connsiteX43" fmla="*/ 1350628 w 1350929"/>
                <a:gd name="connsiteY43" fmla="*/ 595618 h 141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50929" h="1417739">
                  <a:moveTo>
                    <a:pt x="0" y="671119"/>
                  </a:moveTo>
                  <a:cubicBezTo>
                    <a:pt x="66790" y="684477"/>
                    <a:pt x="55618" y="686180"/>
                    <a:pt x="151002" y="671119"/>
                  </a:cubicBezTo>
                  <a:cubicBezTo>
                    <a:pt x="168471" y="668361"/>
                    <a:pt x="186621" y="664151"/>
                    <a:pt x="201336" y="654341"/>
                  </a:cubicBezTo>
                  <a:lnTo>
                    <a:pt x="251670" y="620785"/>
                  </a:lnTo>
                  <a:cubicBezTo>
                    <a:pt x="257263" y="612396"/>
                    <a:pt x="261319" y="602747"/>
                    <a:pt x="268448" y="595618"/>
                  </a:cubicBezTo>
                  <a:cubicBezTo>
                    <a:pt x="341857" y="522209"/>
                    <a:pt x="280589" y="607893"/>
                    <a:pt x="360727" y="511728"/>
                  </a:cubicBezTo>
                  <a:cubicBezTo>
                    <a:pt x="373636" y="496237"/>
                    <a:pt x="382184" y="477526"/>
                    <a:pt x="394283" y="461394"/>
                  </a:cubicBezTo>
                  <a:cubicBezTo>
                    <a:pt x="407387" y="443922"/>
                    <a:pt x="423855" y="429057"/>
                    <a:pt x="436228" y="411060"/>
                  </a:cubicBezTo>
                  <a:cubicBezTo>
                    <a:pt x="454703" y="384188"/>
                    <a:pt x="469784" y="355133"/>
                    <a:pt x="486562" y="327170"/>
                  </a:cubicBezTo>
                  <a:cubicBezTo>
                    <a:pt x="494951" y="313188"/>
                    <a:pt x="505673" y="300364"/>
                    <a:pt x="511729" y="285225"/>
                  </a:cubicBezTo>
                  <a:cubicBezTo>
                    <a:pt x="522914" y="257262"/>
                    <a:pt x="528579" y="226394"/>
                    <a:pt x="545285" y="201335"/>
                  </a:cubicBezTo>
                  <a:cubicBezTo>
                    <a:pt x="550878" y="192946"/>
                    <a:pt x="557554" y="185186"/>
                    <a:pt x="562063" y="176168"/>
                  </a:cubicBezTo>
                  <a:cubicBezTo>
                    <a:pt x="566018" y="168259"/>
                    <a:pt x="566497" y="158910"/>
                    <a:pt x="570452" y="151001"/>
                  </a:cubicBezTo>
                  <a:cubicBezTo>
                    <a:pt x="588438" y="115028"/>
                    <a:pt x="586422" y="134063"/>
                    <a:pt x="612397" y="100667"/>
                  </a:cubicBezTo>
                  <a:cubicBezTo>
                    <a:pt x="643716" y="60400"/>
                    <a:pt x="642596" y="34675"/>
                    <a:pt x="696286" y="16778"/>
                  </a:cubicBezTo>
                  <a:lnTo>
                    <a:pt x="746620" y="0"/>
                  </a:lnTo>
                  <a:cubicBezTo>
                    <a:pt x="765367" y="6249"/>
                    <a:pt x="805699" y="14788"/>
                    <a:pt x="822121" y="33556"/>
                  </a:cubicBezTo>
                  <a:cubicBezTo>
                    <a:pt x="835400" y="48731"/>
                    <a:pt x="844492" y="67112"/>
                    <a:pt x="855677" y="83890"/>
                  </a:cubicBezTo>
                  <a:cubicBezTo>
                    <a:pt x="880809" y="121588"/>
                    <a:pt x="868709" y="99691"/>
                    <a:pt x="889233" y="151001"/>
                  </a:cubicBezTo>
                  <a:cubicBezTo>
                    <a:pt x="922325" y="349550"/>
                    <a:pt x="905784" y="221971"/>
                    <a:pt x="914400" y="553673"/>
                  </a:cubicBezTo>
                  <a:cubicBezTo>
                    <a:pt x="917378" y="668318"/>
                    <a:pt x="918015" y="783038"/>
                    <a:pt x="922789" y="897622"/>
                  </a:cubicBezTo>
                  <a:cubicBezTo>
                    <a:pt x="923612" y="917378"/>
                    <a:pt x="928725" y="936725"/>
                    <a:pt x="931178" y="956345"/>
                  </a:cubicBezTo>
                  <a:cubicBezTo>
                    <a:pt x="934922" y="986295"/>
                    <a:pt x="936168" y="1051914"/>
                    <a:pt x="956345" y="1082179"/>
                  </a:cubicBezTo>
                  <a:cubicBezTo>
                    <a:pt x="961938" y="1090568"/>
                    <a:pt x="965535" y="1100707"/>
                    <a:pt x="973123" y="1107346"/>
                  </a:cubicBezTo>
                  <a:cubicBezTo>
                    <a:pt x="988298" y="1120625"/>
                    <a:pt x="1023457" y="1140902"/>
                    <a:pt x="1023457" y="1140902"/>
                  </a:cubicBezTo>
                  <a:lnTo>
                    <a:pt x="1073791" y="1216403"/>
                  </a:lnTo>
                  <a:cubicBezTo>
                    <a:pt x="1079384" y="1224792"/>
                    <a:pt x="1087381" y="1232005"/>
                    <a:pt x="1090569" y="1241570"/>
                  </a:cubicBezTo>
                  <a:lnTo>
                    <a:pt x="1115736" y="1317071"/>
                  </a:lnTo>
                  <a:lnTo>
                    <a:pt x="1140903" y="1392572"/>
                  </a:lnTo>
                  <a:lnTo>
                    <a:pt x="1149292" y="1417739"/>
                  </a:lnTo>
                  <a:cubicBezTo>
                    <a:pt x="1184175" y="1365414"/>
                    <a:pt x="1151304" y="1419503"/>
                    <a:pt x="1174459" y="1367405"/>
                  </a:cubicBezTo>
                  <a:cubicBezTo>
                    <a:pt x="1182077" y="1350263"/>
                    <a:pt x="1193694" y="1334867"/>
                    <a:pt x="1199626" y="1317071"/>
                  </a:cubicBezTo>
                  <a:cubicBezTo>
                    <a:pt x="1210564" y="1284257"/>
                    <a:pt x="1215881" y="1249824"/>
                    <a:pt x="1224793" y="1216403"/>
                  </a:cubicBezTo>
                  <a:cubicBezTo>
                    <a:pt x="1227071" y="1207859"/>
                    <a:pt x="1231037" y="1199815"/>
                    <a:pt x="1233182" y="1191236"/>
                  </a:cubicBezTo>
                  <a:cubicBezTo>
                    <a:pt x="1239435" y="1166225"/>
                    <a:pt x="1244055" y="1140831"/>
                    <a:pt x="1249960" y="1115735"/>
                  </a:cubicBezTo>
                  <a:cubicBezTo>
                    <a:pt x="1255241" y="1093289"/>
                    <a:pt x="1262488" y="1071287"/>
                    <a:pt x="1266738" y="1048623"/>
                  </a:cubicBezTo>
                  <a:cubicBezTo>
                    <a:pt x="1270893" y="1026465"/>
                    <a:pt x="1272147" y="1003859"/>
                    <a:pt x="1275127" y="981512"/>
                  </a:cubicBezTo>
                  <a:cubicBezTo>
                    <a:pt x="1277740" y="961912"/>
                    <a:pt x="1280720" y="942363"/>
                    <a:pt x="1283516" y="922789"/>
                  </a:cubicBezTo>
                  <a:cubicBezTo>
                    <a:pt x="1286312" y="878048"/>
                    <a:pt x="1287444" y="833171"/>
                    <a:pt x="1291905" y="788565"/>
                  </a:cubicBezTo>
                  <a:cubicBezTo>
                    <a:pt x="1294520" y="762412"/>
                    <a:pt x="1302721" y="753689"/>
                    <a:pt x="1308683" y="729842"/>
                  </a:cubicBezTo>
                  <a:cubicBezTo>
                    <a:pt x="1312141" y="716009"/>
                    <a:pt x="1313614" y="701730"/>
                    <a:pt x="1317072" y="687897"/>
                  </a:cubicBezTo>
                  <a:cubicBezTo>
                    <a:pt x="1319217" y="679318"/>
                    <a:pt x="1321978" y="670858"/>
                    <a:pt x="1325461" y="662730"/>
                  </a:cubicBezTo>
                  <a:cubicBezTo>
                    <a:pt x="1339866" y="629118"/>
                    <a:pt x="1342759" y="635485"/>
                    <a:pt x="1350628" y="604007"/>
                  </a:cubicBezTo>
                  <a:cubicBezTo>
                    <a:pt x="1351306" y="601294"/>
                    <a:pt x="1350628" y="598414"/>
                    <a:pt x="1350628" y="595618"/>
                  </a:cubicBezTo>
                </a:path>
              </a:pathLst>
            </a:custGeom>
            <a:ln>
              <a:prstDash val="lgDashDot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72E79104-2B06-4D5E-8C2C-979192BCE4FA}"/>
                </a:ext>
              </a:extLst>
            </p:cNvPr>
            <p:cNvSpPr/>
            <p:nvPr/>
          </p:nvSpPr>
          <p:spPr>
            <a:xfrm>
              <a:off x="3477411" y="5457493"/>
              <a:ext cx="1736522" cy="50334"/>
            </a:xfrm>
            <a:custGeom>
              <a:avLst/>
              <a:gdLst>
                <a:gd name="connsiteX0" fmla="*/ 0 w 1736522"/>
                <a:gd name="connsiteY0" fmla="*/ 50334 h 50334"/>
                <a:gd name="connsiteX1" fmla="*/ 134224 w 1736522"/>
                <a:gd name="connsiteY1" fmla="*/ 41945 h 50334"/>
                <a:gd name="connsiteX2" fmla="*/ 226503 w 1736522"/>
                <a:gd name="connsiteY2" fmla="*/ 33556 h 50334"/>
                <a:gd name="connsiteX3" fmla="*/ 1149292 w 1736522"/>
                <a:gd name="connsiteY3" fmla="*/ 25167 h 50334"/>
                <a:gd name="connsiteX4" fmla="*/ 1191237 w 1736522"/>
                <a:gd name="connsiteY4" fmla="*/ 16778 h 50334"/>
                <a:gd name="connsiteX5" fmla="*/ 1384184 w 1736522"/>
                <a:gd name="connsiteY5" fmla="*/ 0 h 50334"/>
                <a:gd name="connsiteX6" fmla="*/ 1736522 w 1736522"/>
                <a:gd name="connsiteY6" fmla="*/ 8389 h 5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6522" h="50334">
                  <a:moveTo>
                    <a:pt x="0" y="50334"/>
                  </a:moveTo>
                  <a:lnTo>
                    <a:pt x="134224" y="41945"/>
                  </a:lnTo>
                  <a:cubicBezTo>
                    <a:pt x="165026" y="39663"/>
                    <a:pt x="195621" y="34066"/>
                    <a:pt x="226503" y="33556"/>
                  </a:cubicBezTo>
                  <a:lnTo>
                    <a:pt x="1149292" y="25167"/>
                  </a:lnTo>
                  <a:cubicBezTo>
                    <a:pt x="1163274" y="22371"/>
                    <a:pt x="1177104" y="18662"/>
                    <a:pt x="1191237" y="16778"/>
                  </a:cubicBezTo>
                  <a:cubicBezTo>
                    <a:pt x="1240397" y="10223"/>
                    <a:pt x="1339232" y="3458"/>
                    <a:pt x="1384184" y="0"/>
                  </a:cubicBezTo>
                  <a:cubicBezTo>
                    <a:pt x="1669391" y="9507"/>
                    <a:pt x="1551917" y="8389"/>
                    <a:pt x="1736522" y="8389"/>
                  </a:cubicBezTo>
                </a:path>
              </a:pathLst>
            </a:custGeom>
            <a:ln>
              <a:prstDash val="dash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6F4A8F48-40C9-4E5E-8C73-3C54A131129B}"/>
                </a:ext>
              </a:extLst>
            </p:cNvPr>
            <p:cNvSpPr/>
            <p:nvPr/>
          </p:nvSpPr>
          <p:spPr>
            <a:xfrm>
              <a:off x="1447808" y="5280864"/>
              <a:ext cx="371030" cy="403592"/>
            </a:xfrm>
            <a:custGeom>
              <a:avLst/>
              <a:gdLst>
                <a:gd name="connsiteX0" fmla="*/ 178083 w 371030"/>
                <a:gd name="connsiteY0" fmla="*/ 26087 h 403592"/>
                <a:gd name="connsiteX1" fmla="*/ 110971 w 371030"/>
                <a:gd name="connsiteY1" fmla="*/ 42865 h 403592"/>
                <a:gd name="connsiteX2" fmla="*/ 60637 w 371030"/>
                <a:gd name="connsiteY2" fmla="*/ 76421 h 403592"/>
                <a:gd name="connsiteX3" fmla="*/ 35470 w 371030"/>
                <a:gd name="connsiteY3" fmla="*/ 93199 h 403592"/>
                <a:gd name="connsiteX4" fmla="*/ 1914 w 371030"/>
                <a:gd name="connsiteY4" fmla="*/ 160311 h 403592"/>
                <a:gd name="connsiteX5" fmla="*/ 35470 w 371030"/>
                <a:gd name="connsiteY5" fmla="*/ 378425 h 403592"/>
                <a:gd name="connsiteX6" fmla="*/ 60637 w 371030"/>
                <a:gd name="connsiteY6" fmla="*/ 395203 h 403592"/>
                <a:gd name="connsiteX7" fmla="*/ 85804 w 371030"/>
                <a:gd name="connsiteY7" fmla="*/ 403592 h 403592"/>
                <a:gd name="connsiteX8" fmla="*/ 136138 w 371030"/>
                <a:gd name="connsiteY8" fmla="*/ 395203 h 403592"/>
                <a:gd name="connsiteX9" fmla="*/ 161305 w 371030"/>
                <a:gd name="connsiteY9" fmla="*/ 370036 h 403592"/>
                <a:gd name="connsiteX10" fmla="*/ 211639 w 371030"/>
                <a:gd name="connsiteY10" fmla="*/ 302924 h 403592"/>
                <a:gd name="connsiteX11" fmla="*/ 236806 w 371030"/>
                <a:gd name="connsiteY11" fmla="*/ 269368 h 403592"/>
                <a:gd name="connsiteX12" fmla="*/ 261973 w 371030"/>
                <a:gd name="connsiteY12" fmla="*/ 244201 h 403592"/>
                <a:gd name="connsiteX13" fmla="*/ 287140 w 371030"/>
                <a:gd name="connsiteY13" fmla="*/ 202256 h 403592"/>
                <a:gd name="connsiteX14" fmla="*/ 329085 w 371030"/>
                <a:gd name="connsiteY14" fmla="*/ 143533 h 403592"/>
                <a:gd name="connsiteX15" fmla="*/ 337474 w 371030"/>
                <a:gd name="connsiteY15" fmla="*/ 118366 h 403592"/>
                <a:gd name="connsiteX16" fmla="*/ 354252 w 371030"/>
                <a:gd name="connsiteY16" fmla="*/ 84810 h 403592"/>
                <a:gd name="connsiteX17" fmla="*/ 371030 w 371030"/>
                <a:gd name="connsiteY17" fmla="*/ 26087 h 403592"/>
                <a:gd name="connsiteX18" fmla="*/ 362641 w 371030"/>
                <a:gd name="connsiteY18" fmla="*/ 920 h 403592"/>
                <a:gd name="connsiteX19" fmla="*/ 337474 w 371030"/>
                <a:gd name="connsiteY19" fmla="*/ 9309 h 403592"/>
                <a:gd name="connsiteX20" fmla="*/ 303918 w 371030"/>
                <a:gd name="connsiteY20" fmla="*/ 17698 h 403592"/>
                <a:gd name="connsiteX21" fmla="*/ 194861 w 371030"/>
                <a:gd name="connsiteY21" fmla="*/ 34476 h 403592"/>
                <a:gd name="connsiteX22" fmla="*/ 127749 w 371030"/>
                <a:gd name="connsiteY22" fmla="*/ 42865 h 40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1030" h="403592">
                  <a:moveTo>
                    <a:pt x="178083" y="26087"/>
                  </a:moveTo>
                  <a:cubicBezTo>
                    <a:pt x="166462" y="28411"/>
                    <a:pt x="125481" y="34804"/>
                    <a:pt x="110971" y="42865"/>
                  </a:cubicBezTo>
                  <a:cubicBezTo>
                    <a:pt x="93344" y="52658"/>
                    <a:pt x="77415" y="65236"/>
                    <a:pt x="60637" y="76421"/>
                  </a:cubicBezTo>
                  <a:lnTo>
                    <a:pt x="35470" y="93199"/>
                  </a:lnTo>
                  <a:cubicBezTo>
                    <a:pt x="24285" y="115570"/>
                    <a:pt x="-253" y="135394"/>
                    <a:pt x="1914" y="160311"/>
                  </a:cubicBezTo>
                  <a:cubicBezTo>
                    <a:pt x="3531" y="178902"/>
                    <a:pt x="-14614" y="328341"/>
                    <a:pt x="35470" y="378425"/>
                  </a:cubicBezTo>
                  <a:cubicBezTo>
                    <a:pt x="42599" y="385554"/>
                    <a:pt x="51619" y="390694"/>
                    <a:pt x="60637" y="395203"/>
                  </a:cubicBezTo>
                  <a:cubicBezTo>
                    <a:pt x="68546" y="399158"/>
                    <a:pt x="77415" y="400796"/>
                    <a:pt x="85804" y="403592"/>
                  </a:cubicBezTo>
                  <a:cubicBezTo>
                    <a:pt x="102582" y="400796"/>
                    <a:pt x="120595" y="402111"/>
                    <a:pt x="136138" y="395203"/>
                  </a:cubicBezTo>
                  <a:cubicBezTo>
                    <a:pt x="146979" y="390385"/>
                    <a:pt x="153792" y="379218"/>
                    <a:pt x="161305" y="370036"/>
                  </a:cubicBezTo>
                  <a:cubicBezTo>
                    <a:pt x="179012" y="348394"/>
                    <a:pt x="194861" y="325295"/>
                    <a:pt x="211639" y="302924"/>
                  </a:cubicBezTo>
                  <a:cubicBezTo>
                    <a:pt x="220028" y="291739"/>
                    <a:pt x="226919" y="279255"/>
                    <a:pt x="236806" y="269368"/>
                  </a:cubicBezTo>
                  <a:cubicBezTo>
                    <a:pt x="245195" y="260979"/>
                    <a:pt x="254855" y="253692"/>
                    <a:pt x="261973" y="244201"/>
                  </a:cubicBezTo>
                  <a:cubicBezTo>
                    <a:pt x="271756" y="231157"/>
                    <a:pt x="278095" y="215823"/>
                    <a:pt x="287140" y="202256"/>
                  </a:cubicBezTo>
                  <a:cubicBezTo>
                    <a:pt x="294740" y="190856"/>
                    <a:pt x="321582" y="158540"/>
                    <a:pt x="329085" y="143533"/>
                  </a:cubicBezTo>
                  <a:cubicBezTo>
                    <a:pt x="333040" y="135624"/>
                    <a:pt x="333991" y="126494"/>
                    <a:pt x="337474" y="118366"/>
                  </a:cubicBezTo>
                  <a:cubicBezTo>
                    <a:pt x="342400" y="106872"/>
                    <a:pt x="349326" y="96304"/>
                    <a:pt x="354252" y="84810"/>
                  </a:cubicBezTo>
                  <a:cubicBezTo>
                    <a:pt x="361473" y="67961"/>
                    <a:pt x="366773" y="43115"/>
                    <a:pt x="371030" y="26087"/>
                  </a:cubicBezTo>
                  <a:cubicBezTo>
                    <a:pt x="368234" y="17698"/>
                    <a:pt x="370550" y="4875"/>
                    <a:pt x="362641" y="920"/>
                  </a:cubicBezTo>
                  <a:cubicBezTo>
                    <a:pt x="354732" y="-3035"/>
                    <a:pt x="345977" y="6880"/>
                    <a:pt x="337474" y="9309"/>
                  </a:cubicBezTo>
                  <a:cubicBezTo>
                    <a:pt x="326388" y="12476"/>
                    <a:pt x="315262" y="15636"/>
                    <a:pt x="303918" y="17698"/>
                  </a:cubicBezTo>
                  <a:cubicBezTo>
                    <a:pt x="215278" y="33814"/>
                    <a:pt x="275949" y="18258"/>
                    <a:pt x="194861" y="34476"/>
                  </a:cubicBezTo>
                  <a:cubicBezTo>
                    <a:pt x="139352" y="45578"/>
                    <a:pt x="183605" y="42865"/>
                    <a:pt x="127749" y="42865"/>
                  </a:cubicBezTo>
                </a:path>
              </a:pathLst>
            </a:cu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8850C82D-B027-4141-8796-759E4CA8C932}"/>
                </a:ext>
              </a:extLst>
            </p:cNvPr>
            <p:cNvSpPr/>
            <p:nvPr/>
          </p:nvSpPr>
          <p:spPr>
            <a:xfrm>
              <a:off x="5281866" y="5280864"/>
              <a:ext cx="371030" cy="403592"/>
            </a:xfrm>
            <a:custGeom>
              <a:avLst/>
              <a:gdLst>
                <a:gd name="connsiteX0" fmla="*/ 178083 w 371030"/>
                <a:gd name="connsiteY0" fmla="*/ 26087 h 403592"/>
                <a:gd name="connsiteX1" fmla="*/ 110971 w 371030"/>
                <a:gd name="connsiteY1" fmla="*/ 42865 h 403592"/>
                <a:gd name="connsiteX2" fmla="*/ 60637 w 371030"/>
                <a:gd name="connsiteY2" fmla="*/ 76421 h 403592"/>
                <a:gd name="connsiteX3" fmla="*/ 35470 w 371030"/>
                <a:gd name="connsiteY3" fmla="*/ 93199 h 403592"/>
                <a:gd name="connsiteX4" fmla="*/ 1914 w 371030"/>
                <a:gd name="connsiteY4" fmla="*/ 160311 h 403592"/>
                <a:gd name="connsiteX5" fmla="*/ 35470 w 371030"/>
                <a:gd name="connsiteY5" fmla="*/ 378425 h 403592"/>
                <a:gd name="connsiteX6" fmla="*/ 60637 w 371030"/>
                <a:gd name="connsiteY6" fmla="*/ 395203 h 403592"/>
                <a:gd name="connsiteX7" fmla="*/ 85804 w 371030"/>
                <a:gd name="connsiteY7" fmla="*/ 403592 h 403592"/>
                <a:gd name="connsiteX8" fmla="*/ 136138 w 371030"/>
                <a:gd name="connsiteY8" fmla="*/ 395203 h 403592"/>
                <a:gd name="connsiteX9" fmla="*/ 161305 w 371030"/>
                <a:gd name="connsiteY9" fmla="*/ 370036 h 403592"/>
                <a:gd name="connsiteX10" fmla="*/ 211639 w 371030"/>
                <a:gd name="connsiteY10" fmla="*/ 302924 h 403592"/>
                <a:gd name="connsiteX11" fmla="*/ 236806 w 371030"/>
                <a:gd name="connsiteY11" fmla="*/ 269368 h 403592"/>
                <a:gd name="connsiteX12" fmla="*/ 261973 w 371030"/>
                <a:gd name="connsiteY12" fmla="*/ 244201 h 403592"/>
                <a:gd name="connsiteX13" fmla="*/ 287140 w 371030"/>
                <a:gd name="connsiteY13" fmla="*/ 202256 h 403592"/>
                <a:gd name="connsiteX14" fmla="*/ 329085 w 371030"/>
                <a:gd name="connsiteY14" fmla="*/ 143533 h 403592"/>
                <a:gd name="connsiteX15" fmla="*/ 337474 w 371030"/>
                <a:gd name="connsiteY15" fmla="*/ 118366 h 403592"/>
                <a:gd name="connsiteX16" fmla="*/ 354252 w 371030"/>
                <a:gd name="connsiteY16" fmla="*/ 84810 h 403592"/>
                <a:gd name="connsiteX17" fmla="*/ 371030 w 371030"/>
                <a:gd name="connsiteY17" fmla="*/ 26087 h 403592"/>
                <a:gd name="connsiteX18" fmla="*/ 362641 w 371030"/>
                <a:gd name="connsiteY18" fmla="*/ 920 h 403592"/>
                <a:gd name="connsiteX19" fmla="*/ 337474 w 371030"/>
                <a:gd name="connsiteY19" fmla="*/ 9309 h 403592"/>
                <a:gd name="connsiteX20" fmla="*/ 303918 w 371030"/>
                <a:gd name="connsiteY20" fmla="*/ 17698 h 403592"/>
                <a:gd name="connsiteX21" fmla="*/ 194861 w 371030"/>
                <a:gd name="connsiteY21" fmla="*/ 34476 h 403592"/>
                <a:gd name="connsiteX22" fmla="*/ 127749 w 371030"/>
                <a:gd name="connsiteY22" fmla="*/ 42865 h 40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1030" h="403592">
                  <a:moveTo>
                    <a:pt x="178083" y="26087"/>
                  </a:moveTo>
                  <a:cubicBezTo>
                    <a:pt x="166462" y="28411"/>
                    <a:pt x="125481" y="34804"/>
                    <a:pt x="110971" y="42865"/>
                  </a:cubicBezTo>
                  <a:cubicBezTo>
                    <a:pt x="93344" y="52658"/>
                    <a:pt x="77415" y="65236"/>
                    <a:pt x="60637" y="76421"/>
                  </a:cubicBezTo>
                  <a:lnTo>
                    <a:pt x="35470" y="93199"/>
                  </a:lnTo>
                  <a:cubicBezTo>
                    <a:pt x="24285" y="115570"/>
                    <a:pt x="-253" y="135394"/>
                    <a:pt x="1914" y="160311"/>
                  </a:cubicBezTo>
                  <a:cubicBezTo>
                    <a:pt x="3531" y="178902"/>
                    <a:pt x="-14614" y="328341"/>
                    <a:pt x="35470" y="378425"/>
                  </a:cubicBezTo>
                  <a:cubicBezTo>
                    <a:pt x="42599" y="385554"/>
                    <a:pt x="51619" y="390694"/>
                    <a:pt x="60637" y="395203"/>
                  </a:cubicBezTo>
                  <a:cubicBezTo>
                    <a:pt x="68546" y="399158"/>
                    <a:pt x="77415" y="400796"/>
                    <a:pt x="85804" y="403592"/>
                  </a:cubicBezTo>
                  <a:cubicBezTo>
                    <a:pt x="102582" y="400796"/>
                    <a:pt x="120595" y="402111"/>
                    <a:pt x="136138" y="395203"/>
                  </a:cubicBezTo>
                  <a:cubicBezTo>
                    <a:pt x="146979" y="390385"/>
                    <a:pt x="153792" y="379218"/>
                    <a:pt x="161305" y="370036"/>
                  </a:cubicBezTo>
                  <a:cubicBezTo>
                    <a:pt x="179012" y="348394"/>
                    <a:pt x="194861" y="325295"/>
                    <a:pt x="211639" y="302924"/>
                  </a:cubicBezTo>
                  <a:cubicBezTo>
                    <a:pt x="220028" y="291739"/>
                    <a:pt x="226919" y="279255"/>
                    <a:pt x="236806" y="269368"/>
                  </a:cubicBezTo>
                  <a:cubicBezTo>
                    <a:pt x="245195" y="260979"/>
                    <a:pt x="254855" y="253692"/>
                    <a:pt x="261973" y="244201"/>
                  </a:cubicBezTo>
                  <a:cubicBezTo>
                    <a:pt x="271756" y="231157"/>
                    <a:pt x="278095" y="215823"/>
                    <a:pt x="287140" y="202256"/>
                  </a:cubicBezTo>
                  <a:cubicBezTo>
                    <a:pt x="294740" y="190856"/>
                    <a:pt x="321582" y="158540"/>
                    <a:pt x="329085" y="143533"/>
                  </a:cubicBezTo>
                  <a:cubicBezTo>
                    <a:pt x="333040" y="135624"/>
                    <a:pt x="333991" y="126494"/>
                    <a:pt x="337474" y="118366"/>
                  </a:cubicBezTo>
                  <a:cubicBezTo>
                    <a:pt x="342400" y="106872"/>
                    <a:pt x="349326" y="96304"/>
                    <a:pt x="354252" y="84810"/>
                  </a:cubicBezTo>
                  <a:cubicBezTo>
                    <a:pt x="361473" y="67961"/>
                    <a:pt x="366773" y="43115"/>
                    <a:pt x="371030" y="26087"/>
                  </a:cubicBezTo>
                  <a:cubicBezTo>
                    <a:pt x="368234" y="17698"/>
                    <a:pt x="370550" y="4875"/>
                    <a:pt x="362641" y="920"/>
                  </a:cubicBezTo>
                  <a:cubicBezTo>
                    <a:pt x="354732" y="-3035"/>
                    <a:pt x="345977" y="6880"/>
                    <a:pt x="337474" y="9309"/>
                  </a:cubicBezTo>
                  <a:cubicBezTo>
                    <a:pt x="326388" y="12476"/>
                    <a:pt x="315262" y="15636"/>
                    <a:pt x="303918" y="17698"/>
                  </a:cubicBezTo>
                  <a:cubicBezTo>
                    <a:pt x="215278" y="33814"/>
                    <a:pt x="275949" y="18258"/>
                    <a:pt x="194861" y="34476"/>
                  </a:cubicBezTo>
                  <a:cubicBezTo>
                    <a:pt x="139352" y="45578"/>
                    <a:pt x="183605" y="42865"/>
                    <a:pt x="127749" y="42865"/>
                  </a:cubicBezTo>
                </a:path>
              </a:pathLst>
            </a:cu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7B3E7FD-CDC6-418B-B088-C44FD3AA3956}"/>
                </a:ext>
              </a:extLst>
            </p:cNvPr>
            <p:cNvSpPr/>
            <p:nvPr/>
          </p:nvSpPr>
          <p:spPr>
            <a:xfrm>
              <a:off x="6024250" y="5280864"/>
              <a:ext cx="371030" cy="403592"/>
            </a:xfrm>
            <a:custGeom>
              <a:avLst/>
              <a:gdLst>
                <a:gd name="connsiteX0" fmla="*/ 178083 w 371030"/>
                <a:gd name="connsiteY0" fmla="*/ 26087 h 403592"/>
                <a:gd name="connsiteX1" fmla="*/ 110971 w 371030"/>
                <a:gd name="connsiteY1" fmla="*/ 42865 h 403592"/>
                <a:gd name="connsiteX2" fmla="*/ 60637 w 371030"/>
                <a:gd name="connsiteY2" fmla="*/ 76421 h 403592"/>
                <a:gd name="connsiteX3" fmla="*/ 35470 w 371030"/>
                <a:gd name="connsiteY3" fmla="*/ 93199 h 403592"/>
                <a:gd name="connsiteX4" fmla="*/ 1914 w 371030"/>
                <a:gd name="connsiteY4" fmla="*/ 160311 h 403592"/>
                <a:gd name="connsiteX5" fmla="*/ 35470 w 371030"/>
                <a:gd name="connsiteY5" fmla="*/ 378425 h 403592"/>
                <a:gd name="connsiteX6" fmla="*/ 60637 w 371030"/>
                <a:gd name="connsiteY6" fmla="*/ 395203 h 403592"/>
                <a:gd name="connsiteX7" fmla="*/ 85804 w 371030"/>
                <a:gd name="connsiteY7" fmla="*/ 403592 h 403592"/>
                <a:gd name="connsiteX8" fmla="*/ 136138 w 371030"/>
                <a:gd name="connsiteY8" fmla="*/ 395203 h 403592"/>
                <a:gd name="connsiteX9" fmla="*/ 161305 w 371030"/>
                <a:gd name="connsiteY9" fmla="*/ 370036 h 403592"/>
                <a:gd name="connsiteX10" fmla="*/ 211639 w 371030"/>
                <a:gd name="connsiteY10" fmla="*/ 302924 h 403592"/>
                <a:gd name="connsiteX11" fmla="*/ 236806 w 371030"/>
                <a:gd name="connsiteY11" fmla="*/ 269368 h 403592"/>
                <a:gd name="connsiteX12" fmla="*/ 261973 w 371030"/>
                <a:gd name="connsiteY12" fmla="*/ 244201 h 403592"/>
                <a:gd name="connsiteX13" fmla="*/ 287140 w 371030"/>
                <a:gd name="connsiteY13" fmla="*/ 202256 h 403592"/>
                <a:gd name="connsiteX14" fmla="*/ 329085 w 371030"/>
                <a:gd name="connsiteY14" fmla="*/ 143533 h 403592"/>
                <a:gd name="connsiteX15" fmla="*/ 337474 w 371030"/>
                <a:gd name="connsiteY15" fmla="*/ 118366 h 403592"/>
                <a:gd name="connsiteX16" fmla="*/ 354252 w 371030"/>
                <a:gd name="connsiteY16" fmla="*/ 84810 h 403592"/>
                <a:gd name="connsiteX17" fmla="*/ 371030 w 371030"/>
                <a:gd name="connsiteY17" fmla="*/ 26087 h 403592"/>
                <a:gd name="connsiteX18" fmla="*/ 362641 w 371030"/>
                <a:gd name="connsiteY18" fmla="*/ 920 h 403592"/>
                <a:gd name="connsiteX19" fmla="*/ 337474 w 371030"/>
                <a:gd name="connsiteY19" fmla="*/ 9309 h 403592"/>
                <a:gd name="connsiteX20" fmla="*/ 303918 w 371030"/>
                <a:gd name="connsiteY20" fmla="*/ 17698 h 403592"/>
                <a:gd name="connsiteX21" fmla="*/ 194861 w 371030"/>
                <a:gd name="connsiteY21" fmla="*/ 34476 h 403592"/>
                <a:gd name="connsiteX22" fmla="*/ 127749 w 371030"/>
                <a:gd name="connsiteY22" fmla="*/ 42865 h 40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1030" h="403592">
                  <a:moveTo>
                    <a:pt x="178083" y="26087"/>
                  </a:moveTo>
                  <a:cubicBezTo>
                    <a:pt x="166462" y="28411"/>
                    <a:pt x="125481" y="34804"/>
                    <a:pt x="110971" y="42865"/>
                  </a:cubicBezTo>
                  <a:cubicBezTo>
                    <a:pt x="93344" y="52658"/>
                    <a:pt x="77415" y="65236"/>
                    <a:pt x="60637" y="76421"/>
                  </a:cubicBezTo>
                  <a:lnTo>
                    <a:pt x="35470" y="93199"/>
                  </a:lnTo>
                  <a:cubicBezTo>
                    <a:pt x="24285" y="115570"/>
                    <a:pt x="-253" y="135394"/>
                    <a:pt x="1914" y="160311"/>
                  </a:cubicBezTo>
                  <a:cubicBezTo>
                    <a:pt x="3531" y="178902"/>
                    <a:pt x="-14614" y="328341"/>
                    <a:pt x="35470" y="378425"/>
                  </a:cubicBezTo>
                  <a:cubicBezTo>
                    <a:pt x="42599" y="385554"/>
                    <a:pt x="51619" y="390694"/>
                    <a:pt x="60637" y="395203"/>
                  </a:cubicBezTo>
                  <a:cubicBezTo>
                    <a:pt x="68546" y="399158"/>
                    <a:pt x="77415" y="400796"/>
                    <a:pt x="85804" y="403592"/>
                  </a:cubicBezTo>
                  <a:cubicBezTo>
                    <a:pt x="102582" y="400796"/>
                    <a:pt x="120595" y="402111"/>
                    <a:pt x="136138" y="395203"/>
                  </a:cubicBezTo>
                  <a:cubicBezTo>
                    <a:pt x="146979" y="390385"/>
                    <a:pt x="153792" y="379218"/>
                    <a:pt x="161305" y="370036"/>
                  </a:cubicBezTo>
                  <a:cubicBezTo>
                    <a:pt x="179012" y="348394"/>
                    <a:pt x="194861" y="325295"/>
                    <a:pt x="211639" y="302924"/>
                  </a:cubicBezTo>
                  <a:cubicBezTo>
                    <a:pt x="220028" y="291739"/>
                    <a:pt x="226919" y="279255"/>
                    <a:pt x="236806" y="269368"/>
                  </a:cubicBezTo>
                  <a:cubicBezTo>
                    <a:pt x="245195" y="260979"/>
                    <a:pt x="254855" y="253692"/>
                    <a:pt x="261973" y="244201"/>
                  </a:cubicBezTo>
                  <a:cubicBezTo>
                    <a:pt x="271756" y="231157"/>
                    <a:pt x="278095" y="215823"/>
                    <a:pt x="287140" y="202256"/>
                  </a:cubicBezTo>
                  <a:cubicBezTo>
                    <a:pt x="294740" y="190856"/>
                    <a:pt x="321582" y="158540"/>
                    <a:pt x="329085" y="143533"/>
                  </a:cubicBezTo>
                  <a:cubicBezTo>
                    <a:pt x="333040" y="135624"/>
                    <a:pt x="333991" y="126494"/>
                    <a:pt x="337474" y="118366"/>
                  </a:cubicBezTo>
                  <a:cubicBezTo>
                    <a:pt x="342400" y="106872"/>
                    <a:pt x="349326" y="96304"/>
                    <a:pt x="354252" y="84810"/>
                  </a:cubicBezTo>
                  <a:cubicBezTo>
                    <a:pt x="361473" y="67961"/>
                    <a:pt x="366773" y="43115"/>
                    <a:pt x="371030" y="26087"/>
                  </a:cubicBezTo>
                  <a:cubicBezTo>
                    <a:pt x="368234" y="17698"/>
                    <a:pt x="370550" y="4875"/>
                    <a:pt x="362641" y="920"/>
                  </a:cubicBezTo>
                  <a:cubicBezTo>
                    <a:pt x="354732" y="-3035"/>
                    <a:pt x="345977" y="6880"/>
                    <a:pt x="337474" y="9309"/>
                  </a:cubicBezTo>
                  <a:cubicBezTo>
                    <a:pt x="326388" y="12476"/>
                    <a:pt x="315262" y="15636"/>
                    <a:pt x="303918" y="17698"/>
                  </a:cubicBezTo>
                  <a:cubicBezTo>
                    <a:pt x="215278" y="33814"/>
                    <a:pt x="275949" y="18258"/>
                    <a:pt x="194861" y="34476"/>
                  </a:cubicBezTo>
                  <a:cubicBezTo>
                    <a:pt x="139352" y="45578"/>
                    <a:pt x="183605" y="42865"/>
                    <a:pt x="127749" y="42865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8BBE963-69B9-4D5E-A07B-AF65E7F352B4}"/>
                </a:ext>
              </a:extLst>
            </p:cNvPr>
            <p:cNvSpPr txBox="1"/>
            <p:nvPr/>
          </p:nvSpPr>
          <p:spPr>
            <a:xfrm>
              <a:off x="1825683" y="6365027"/>
              <a:ext cx="1524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/>
                <a:t>Training Instability</a:t>
              </a:r>
              <a:endParaRPr lang="en-US" sz="1200" dirty="0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8C15D74-E851-428E-A3FD-76520A3E7369}"/>
                </a:ext>
              </a:extLst>
            </p:cNvPr>
            <p:cNvCxnSpPr/>
            <p:nvPr/>
          </p:nvCxnSpPr>
          <p:spPr>
            <a:xfrm flipH="1">
              <a:off x="1836606" y="4550962"/>
              <a:ext cx="17768" cy="1813062"/>
            </a:xfrm>
            <a:prstGeom prst="line">
              <a:avLst/>
            </a:prstGeom>
            <a:ln w="3175"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9C1AA04B-B88E-4FD7-8AFD-A9FDB4E8E651}"/>
                </a:ext>
              </a:extLst>
            </p:cNvPr>
            <p:cNvCxnSpPr/>
            <p:nvPr/>
          </p:nvCxnSpPr>
          <p:spPr>
            <a:xfrm flipH="1">
              <a:off x="3404663" y="4550962"/>
              <a:ext cx="17768" cy="1813062"/>
            </a:xfrm>
            <a:prstGeom prst="line">
              <a:avLst/>
            </a:prstGeom>
            <a:ln w="3175"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F1956F04-852B-4691-924D-24679437007B}"/>
                </a:ext>
              </a:extLst>
            </p:cNvPr>
            <p:cNvCxnSpPr/>
            <p:nvPr/>
          </p:nvCxnSpPr>
          <p:spPr>
            <a:xfrm flipH="1">
              <a:off x="5943034" y="4550962"/>
              <a:ext cx="17768" cy="1813062"/>
            </a:xfrm>
            <a:prstGeom prst="line">
              <a:avLst/>
            </a:prstGeom>
            <a:ln w="3175"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02CA08A-411D-4900-87F7-9C5414B35525}"/>
                </a:ext>
              </a:extLst>
            </p:cNvPr>
            <p:cNvCxnSpPr/>
            <p:nvPr/>
          </p:nvCxnSpPr>
          <p:spPr>
            <a:xfrm flipH="1">
              <a:off x="7705937" y="4563108"/>
              <a:ext cx="17768" cy="1813062"/>
            </a:xfrm>
            <a:prstGeom prst="line">
              <a:avLst/>
            </a:prstGeom>
            <a:ln w="3175"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75D249A-70E6-40C1-954E-0B583EDCF6F7}"/>
                </a:ext>
              </a:extLst>
            </p:cNvPr>
            <p:cNvSpPr/>
            <p:nvPr/>
          </p:nvSpPr>
          <p:spPr>
            <a:xfrm>
              <a:off x="7791886" y="5280864"/>
              <a:ext cx="371030" cy="403592"/>
            </a:xfrm>
            <a:custGeom>
              <a:avLst/>
              <a:gdLst>
                <a:gd name="connsiteX0" fmla="*/ 178083 w 371030"/>
                <a:gd name="connsiteY0" fmla="*/ 26087 h 403592"/>
                <a:gd name="connsiteX1" fmla="*/ 110971 w 371030"/>
                <a:gd name="connsiteY1" fmla="*/ 42865 h 403592"/>
                <a:gd name="connsiteX2" fmla="*/ 60637 w 371030"/>
                <a:gd name="connsiteY2" fmla="*/ 76421 h 403592"/>
                <a:gd name="connsiteX3" fmla="*/ 35470 w 371030"/>
                <a:gd name="connsiteY3" fmla="*/ 93199 h 403592"/>
                <a:gd name="connsiteX4" fmla="*/ 1914 w 371030"/>
                <a:gd name="connsiteY4" fmla="*/ 160311 h 403592"/>
                <a:gd name="connsiteX5" fmla="*/ 35470 w 371030"/>
                <a:gd name="connsiteY5" fmla="*/ 378425 h 403592"/>
                <a:gd name="connsiteX6" fmla="*/ 60637 w 371030"/>
                <a:gd name="connsiteY6" fmla="*/ 395203 h 403592"/>
                <a:gd name="connsiteX7" fmla="*/ 85804 w 371030"/>
                <a:gd name="connsiteY7" fmla="*/ 403592 h 403592"/>
                <a:gd name="connsiteX8" fmla="*/ 136138 w 371030"/>
                <a:gd name="connsiteY8" fmla="*/ 395203 h 403592"/>
                <a:gd name="connsiteX9" fmla="*/ 161305 w 371030"/>
                <a:gd name="connsiteY9" fmla="*/ 370036 h 403592"/>
                <a:gd name="connsiteX10" fmla="*/ 211639 w 371030"/>
                <a:gd name="connsiteY10" fmla="*/ 302924 h 403592"/>
                <a:gd name="connsiteX11" fmla="*/ 236806 w 371030"/>
                <a:gd name="connsiteY11" fmla="*/ 269368 h 403592"/>
                <a:gd name="connsiteX12" fmla="*/ 261973 w 371030"/>
                <a:gd name="connsiteY12" fmla="*/ 244201 h 403592"/>
                <a:gd name="connsiteX13" fmla="*/ 287140 w 371030"/>
                <a:gd name="connsiteY13" fmla="*/ 202256 h 403592"/>
                <a:gd name="connsiteX14" fmla="*/ 329085 w 371030"/>
                <a:gd name="connsiteY14" fmla="*/ 143533 h 403592"/>
                <a:gd name="connsiteX15" fmla="*/ 337474 w 371030"/>
                <a:gd name="connsiteY15" fmla="*/ 118366 h 403592"/>
                <a:gd name="connsiteX16" fmla="*/ 354252 w 371030"/>
                <a:gd name="connsiteY16" fmla="*/ 84810 h 403592"/>
                <a:gd name="connsiteX17" fmla="*/ 371030 w 371030"/>
                <a:gd name="connsiteY17" fmla="*/ 26087 h 403592"/>
                <a:gd name="connsiteX18" fmla="*/ 362641 w 371030"/>
                <a:gd name="connsiteY18" fmla="*/ 920 h 403592"/>
                <a:gd name="connsiteX19" fmla="*/ 337474 w 371030"/>
                <a:gd name="connsiteY19" fmla="*/ 9309 h 403592"/>
                <a:gd name="connsiteX20" fmla="*/ 303918 w 371030"/>
                <a:gd name="connsiteY20" fmla="*/ 17698 h 403592"/>
                <a:gd name="connsiteX21" fmla="*/ 194861 w 371030"/>
                <a:gd name="connsiteY21" fmla="*/ 34476 h 403592"/>
                <a:gd name="connsiteX22" fmla="*/ 127749 w 371030"/>
                <a:gd name="connsiteY22" fmla="*/ 42865 h 40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1030" h="403592">
                  <a:moveTo>
                    <a:pt x="178083" y="26087"/>
                  </a:moveTo>
                  <a:cubicBezTo>
                    <a:pt x="166462" y="28411"/>
                    <a:pt x="125481" y="34804"/>
                    <a:pt x="110971" y="42865"/>
                  </a:cubicBezTo>
                  <a:cubicBezTo>
                    <a:pt x="93344" y="52658"/>
                    <a:pt x="77415" y="65236"/>
                    <a:pt x="60637" y="76421"/>
                  </a:cubicBezTo>
                  <a:lnTo>
                    <a:pt x="35470" y="93199"/>
                  </a:lnTo>
                  <a:cubicBezTo>
                    <a:pt x="24285" y="115570"/>
                    <a:pt x="-253" y="135394"/>
                    <a:pt x="1914" y="160311"/>
                  </a:cubicBezTo>
                  <a:cubicBezTo>
                    <a:pt x="3531" y="178902"/>
                    <a:pt x="-14614" y="328341"/>
                    <a:pt x="35470" y="378425"/>
                  </a:cubicBezTo>
                  <a:cubicBezTo>
                    <a:pt x="42599" y="385554"/>
                    <a:pt x="51619" y="390694"/>
                    <a:pt x="60637" y="395203"/>
                  </a:cubicBezTo>
                  <a:cubicBezTo>
                    <a:pt x="68546" y="399158"/>
                    <a:pt x="77415" y="400796"/>
                    <a:pt x="85804" y="403592"/>
                  </a:cubicBezTo>
                  <a:cubicBezTo>
                    <a:pt x="102582" y="400796"/>
                    <a:pt x="120595" y="402111"/>
                    <a:pt x="136138" y="395203"/>
                  </a:cubicBezTo>
                  <a:cubicBezTo>
                    <a:pt x="146979" y="390385"/>
                    <a:pt x="153792" y="379218"/>
                    <a:pt x="161305" y="370036"/>
                  </a:cubicBezTo>
                  <a:cubicBezTo>
                    <a:pt x="179012" y="348394"/>
                    <a:pt x="194861" y="325295"/>
                    <a:pt x="211639" y="302924"/>
                  </a:cubicBezTo>
                  <a:cubicBezTo>
                    <a:pt x="220028" y="291739"/>
                    <a:pt x="226919" y="279255"/>
                    <a:pt x="236806" y="269368"/>
                  </a:cubicBezTo>
                  <a:cubicBezTo>
                    <a:pt x="245195" y="260979"/>
                    <a:pt x="254855" y="253692"/>
                    <a:pt x="261973" y="244201"/>
                  </a:cubicBezTo>
                  <a:cubicBezTo>
                    <a:pt x="271756" y="231157"/>
                    <a:pt x="278095" y="215823"/>
                    <a:pt x="287140" y="202256"/>
                  </a:cubicBezTo>
                  <a:cubicBezTo>
                    <a:pt x="294740" y="190856"/>
                    <a:pt x="321582" y="158540"/>
                    <a:pt x="329085" y="143533"/>
                  </a:cubicBezTo>
                  <a:cubicBezTo>
                    <a:pt x="333040" y="135624"/>
                    <a:pt x="333991" y="126494"/>
                    <a:pt x="337474" y="118366"/>
                  </a:cubicBezTo>
                  <a:cubicBezTo>
                    <a:pt x="342400" y="106872"/>
                    <a:pt x="349326" y="96304"/>
                    <a:pt x="354252" y="84810"/>
                  </a:cubicBezTo>
                  <a:cubicBezTo>
                    <a:pt x="361473" y="67961"/>
                    <a:pt x="366773" y="43115"/>
                    <a:pt x="371030" y="26087"/>
                  </a:cubicBezTo>
                  <a:cubicBezTo>
                    <a:pt x="368234" y="17698"/>
                    <a:pt x="370550" y="4875"/>
                    <a:pt x="362641" y="920"/>
                  </a:cubicBezTo>
                  <a:cubicBezTo>
                    <a:pt x="354732" y="-3035"/>
                    <a:pt x="345977" y="6880"/>
                    <a:pt x="337474" y="9309"/>
                  </a:cubicBezTo>
                  <a:cubicBezTo>
                    <a:pt x="326388" y="12476"/>
                    <a:pt x="315262" y="15636"/>
                    <a:pt x="303918" y="17698"/>
                  </a:cubicBezTo>
                  <a:cubicBezTo>
                    <a:pt x="215278" y="33814"/>
                    <a:pt x="275949" y="18258"/>
                    <a:pt x="194861" y="34476"/>
                  </a:cubicBezTo>
                  <a:cubicBezTo>
                    <a:pt x="139352" y="45578"/>
                    <a:pt x="183605" y="42865"/>
                    <a:pt x="127749" y="42865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CD93242-BD88-4A1B-98FA-750A9A5214D5}"/>
                </a:ext>
              </a:extLst>
            </p:cNvPr>
            <p:cNvSpPr txBox="1"/>
            <p:nvPr/>
          </p:nvSpPr>
          <p:spPr>
            <a:xfrm>
              <a:off x="3900421" y="6365027"/>
              <a:ext cx="16038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/>
                <a:t>Unreachable optimum</a:t>
              </a:r>
              <a:endParaRPr lang="en-US" sz="1200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F2D66E0-4771-4276-AD63-F792BC8D1D0E}"/>
                </a:ext>
              </a:extLst>
            </p:cNvPr>
            <p:cNvSpPr txBox="1"/>
            <p:nvPr/>
          </p:nvSpPr>
          <p:spPr>
            <a:xfrm>
              <a:off x="6057012" y="6365027"/>
              <a:ext cx="16038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/>
                <a:t>Generalization Issue</a:t>
              </a:r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8B6DE68C-7245-47BF-9C18-36D02B2B6FAA}"/>
                    </a:ext>
                  </a:extLst>
                </p:cNvPr>
                <p:cNvSpPr txBox="1"/>
                <p:nvPr/>
              </p:nvSpPr>
              <p:spPr>
                <a:xfrm>
                  <a:off x="5315644" y="5712211"/>
                  <a:ext cx="439672" cy="3679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8B6DE68C-7245-47BF-9C18-36D02B2B6F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5644" y="5712211"/>
                  <a:ext cx="439672" cy="367986"/>
                </a:xfrm>
                <a:prstGeom prst="rect">
                  <a:avLst/>
                </a:prstGeom>
                <a:blipFill>
                  <a:blip r:embed="rId2"/>
                  <a:stretch>
                    <a:fillRect l="-12500" t="-3279" r="-9722" b="-180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534CA71-3336-4170-AF66-C7FFAAD7842A}"/>
                    </a:ext>
                  </a:extLst>
                </p:cNvPr>
                <p:cNvSpPr txBox="1"/>
                <p:nvPr/>
              </p:nvSpPr>
              <p:spPr>
                <a:xfrm>
                  <a:off x="6058441" y="5803198"/>
                  <a:ext cx="2647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534CA71-3336-4170-AF66-C7FFAAD78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8441" y="5803198"/>
                  <a:ext cx="26475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8182" r="-2273"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1C2EEDD8-D7E9-4138-9C80-B33342543AB9}"/>
                    </a:ext>
                  </a:extLst>
                </p:cNvPr>
                <p:cNvSpPr txBox="1"/>
                <p:nvPr/>
              </p:nvSpPr>
              <p:spPr>
                <a:xfrm>
                  <a:off x="7826077" y="5796337"/>
                  <a:ext cx="264752" cy="2838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1C2EEDD8-D7E9-4138-9C80-B33342543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6077" y="5796337"/>
                  <a:ext cx="264752" cy="283860"/>
                </a:xfrm>
                <a:prstGeom prst="rect">
                  <a:avLst/>
                </a:prstGeom>
                <a:blipFill>
                  <a:blip r:embed="rId4"/>
                  <a:stretch>
                    <a:fillRect l="-18182" t="-29787" r="-52273"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99A7B6FA-2CF2-4330-AA75-CA4B0915E3F9}"/>
                    </a:ext>
                  </a:extLst>
                </p:cNvPr>
                <p:cNvSpPr txBox="1"/>
                <p:nvPr/>
              </p:nvSpPr>
              <p:spPr>
                <a:xfrm>
                  <a:off x="1398237" y="5712211"/>
                  <a:ext cx="459228" cy="3679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i="1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99A7B6FA-2CF2-4330-AA75-CA4B0915E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8237" y="5712211"/>
                  <a:ext cx="459228" cy="367986"/>
                </a:xfrm>
                <a:prstGeom prst="rect">
                  <a:avLst/>
                </a:prstGeom>
                <a:blipFill>
                  <a:blip r:embed="rId5"/>
                  <a:stretch>
                    <a:fillRect l="-12000" t="-3279" r="-9333" b="-180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FCADD0D8-4D71-48D5-A5AA-A1591EA9BD2E}"/>
              </a:ext>
            </a:extLst>
          </p:cNvPr>
          <p:cNvSpPr/>
          <p:nvPr/>
        </p:nvSpPr>
        <p:spPr>
          <a:xfrm>
            <a:off x="4894002" y="1793759"/>
            <a:ext cx="3972187" cy="214770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Symptoms: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Hyperparameter sensitive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Mode collapse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Training failure (diverge / crash)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Related work: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</a:rPr>
              <a:t>Lipschitz GANs. (ICML, 2019)</a:t>
            </a:r>
          </a:p>
        </p:txBody>
      </p:sp>
    </p:spTree>
    <p:extLst>
      <p:ext uri="{BB962C8B-B14F-4D97-AF65-F5344CB8AC3E}">
        <p14:creationId xmlns:p14="http://schemas.microsoft.com/office/powerpoint/2010/main" val="3087027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130AB6-67DC-411B-B280-6356D81D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Training Instability</a:t>
            </a:r>
            <a:endParaRPr lang="zh-CN" altLang="en-US" sz="3600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D246AD6A-AFA4-4373-A85D-EDEFB3479C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Mainly from Lipschitz GANs. (ICML, 2019)</a:t>
            </a:r>
          </a:p>
        </p:txBody>
      </p:sp>
    </p:spTree>
    <p:extLst>
      <p:ext uri="{BB962C8B-B14F-4D97-AF65-F5344CB8AC3E}">
        <p14:creationId xmlns:p14="http://schemas.microsoft.com/office/powerpoint/2010/main" val="2655430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5609698-0014-4048-90A3-C3E3ED08425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The divergence perspective is incomplete:</a:t>
                </a:r>
              </a:p>
              <a:p>
                <a:pPr lvl="8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The divergence perspective (Arjovsky et al.)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The supports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is usually not overlapped.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JS divergence remains constant, when the supports do not overlap.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Wasserstein distance is continuous and differentiable almost everywhere. </a:t>
                </a:r>
              </a:p>
              <a:p>
                <a:pPr lvl="8"/>
                <a:endParaRPr lang="en-US" altLang="zh-CN" dirty="0"/>
              </a:p>
              <a:p>
                <a:pPr lvl="1"/>
                <a:r>
                  <a:rPr lang="en-US" altLang="zh-CN" dirty="0"/>
                  <a:t>Existing cases where supports overlap, </a:t>
                </a:r>
              </a:p>
              <a:p>
                <a:pPr lvl="1"/>
                <a:r>
                  <a:rPr lang="en-US" altLang="zh-CN" dirty="0"/>
                  <a:t>but vanilla GANs still theoretically has a convergence issue. </a:t>
                </a:r>
              </a:p>
              <a:p>
                <a:pPr lvl="1"/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5609698-0014-4048-90A3-C3E3ED084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C35BC65-43BB-45D8-AF05-58CBE96A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A1588DA-C740-4993-A67B-6757A26DD519}"/>
              </a:ext>
            </a:extLst>
          </p:cNvPr>
          <p:cNvGrpSpPr/>
          <p:nvPr/>
        </p:nvGrpSpPr>
        <p:grpSpPr>
          <a:xfrm>
            <a:off x="1710522" y="5285834"/>
            <a:ext cx="5117900" cy="1193127"/>
            <a:chOff x="853919" y="5635613"/>
            <a:chExt cx="5117900" cy="119312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E744CF4-C9C8-416B-A224-473ABB97D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211" y="5664513"/>
              <a:ext cx="2807608" cy="11642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16116AD7-47A5-4ED8-8D2D-2E863B3A11BF}"/>
                    </a:ext>
                  </a:extLst>
                </p:cNvPr>
                <p:cNvSpPr/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16116AD7-47A5-4ED8-8D2D-2E863B3A11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  <a:blipFill>
                  <a:blip r:embed="rId4"/>
                  <a:stretch>
                    <a:fillRect l="-6158" t="-179787" b="-2648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9AA16D2-8C0D-42C0-A37C-A1245C7A9D9F}"/>
                    </a:ext>
                  </a:extLst>
                </p:cNvPr>
                <p:cNvSpPr/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9AA16D2-8C0D-42C0-A37C-A1245C7A9D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  <a:blipFill>
                  <a:blip r:embed="rId5"/>
                  <a:stretch>
                    <a:fillRect l="-6587" t="-179787" b="-2648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90050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(optimal discriminative function) perspective: </a:t>
                </a:r>
              </a:p>
              <a:p>
                <a:pPr marL="457200" lvl="1" indent="0">
                  <a:lnSpc>
                    <a:spcPct val="200000"/>
                  </a:lnSpc>
                  <a:buNone/>
                </a:pPr>
                <a:r>
                  <a:rPr lang="en-US" altLang="zh-CN" dirty="0">
                    <a:solidFill>
                      <a:schemeClr val="bg2"/>
                    </a:solidFill>
                  </a:rPr>
                  <a:t>In the taxonomy of regularization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(discriminative function space).</a:t>
                </a:r>
                <a:endParaRPr lang="en-US" altLang="zh-CN" dirty="0"/>
              </a:p>
              <a:p>
                <a:pPr lvl="1">
                  <a:lnSpc>
                    <a:spcPct val="200000"/>
                  </a:lnSpc>
                </a:pPr>
                <a:r>
                  <a:rPr lang="en-US" altLang="zh-CN" dirty="0"/>
                  <a:t>(a) Unregularized GANs commonly do not guarantee convergence.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lim>
                        </m:limLow>
                      </m:fName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Only reflect local information.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Points in separated regions don’t ware about each other.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Fake points with no real points around have no information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. </a:t>
                </a:r>
              </a:p>
              <a:p>
                <a:pPr lvl="2"/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8FC8DCA-B66B-4108-8167-2CF2679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3BD64ED-F663-4AF5-A799-EFEA5DD55385}"/>
              </a:ext>
            </a:extLst>
          </p:cNvPr>
          <p:cNvGrpSpPr/>
          <p:nvPr/>
        </p:nvGrpSpPr>
        <p:grpSpPr>
          <a:xfrm>
            <a:off x="1760856" y="5073369"/>
            <a:ext cx="5117900" cy="1193127"/>
            <a:chOff x="853919" y="5635613"/>
            <a:chExt cx="5117900" cy="119312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EC9E508-F368-458A-87CD-1D3B0505B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211" y="5664513"/>
              <a:ext cx="2807608" cy="11642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F81427E-47FA-4547-85F1-AC3187C043D2}"/>
                    </a:ext>
                  </a:extLst>
                </p:cNvPr>
                <p:cNvSpPr/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F81427E-47FA-4547-85F1-AC3187C043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  <a:blipFill>
                  <a:blip r:embed="rId2"/>
                  <a:stretch>
                    <a:fillRect l="-6158" t="-179787" b="-2648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55ED9859-EB22-42FD-AAB5-D79171947F18}"/>
                    </a:ext>
                  </a:extLst>
                </p:cNvPr>
                <p:cNvSpPr/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9AA16D2-8C0D-42C0-A37C-A1245C7A9D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  <a:blipFill>
                  <a:blip r:embed="rId5"/>
                  <a:stretch>
                    <a:fillRect l="-6587" t="-179787" b="-2648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C7751635-BC8F-4F94-9258-B6E2E2308130}"/>
              </a:ext>
            </a:extLst>
          </p:cNvPr>
          <p:cNvSpPr/>
          <p:nvPr/>
        </p:nvSpPr>
        <p:spPr>
          <a:xfrm>
            <a:off x="4878197" y="6435292"/>
            <a:ext cx="4240636" cy="52322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2"/>
                </a:solidFill>
              </a:rPr>
              <a:t>Including vanilla GANs, Least-squares GANs, f-GANs, etc.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BA3935A-F09A-46AF-B0FE-F07A247F0EA0}"/>
                  </a:ext>
                </a:extLst>
              </p:cNvPr>
              <p:cNvSpPr/>
              <p:nvPr/>
            </p:nvSpPr>
            <p:spPr>
              <a:xfrm>
                <a:off x="7660923" y="3443181"/>
                <a:ext cx="1205266" cy="738664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BA3935A-F09A-46AF-B0FE-F07A247F0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923" y="3443181"/>
                <a:ext cx="1205266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014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0F3F4DB-43E0-4A3B-B9B2-729EFFDA3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5" r="678"/>
          <a:stretch/>
        </p:blipFill>
        <p:spPr>
          <a:xfrm>
            <a:off x="790777" y="3759394"/>
            <a:ext cx="7632497" cy="1567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58AB8CF-08CB-466C-9CAE-E57FA2906EB1}"/>
                  </a:ext>
                </a:extLst>
              </p:cNvPr>
              <p:cNvSpPr/>
              <p:nvPr/>
            </p:nvSpPr>
            <p:spPr>
              <a:xfrm>
                <a:off x="790776" y="2638415"/>
                <a:ext cx="4027385" cy="460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lim>
                          </m:limLow>
                        </m:fName>
                        <m:e>
                          <m:limLow>
                            <m:limLow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e>
                      </m:func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altLang="zh-C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US" altLang="zh-C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zh-CN" alt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600" i="1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58AB8CF-08CB-466C-9CAE-E57FA2906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76" y="2638415"/>
                <a:ext cx="4027385" cy="460191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标题 11">
            <a:extLst>
              <a:ext uri="{FF2B5EF4-FFF2-40B4-BE49-F238E27FC236}">
                <a16:creationId xmlns:a16="http://schemas.microsoft.com/office/drawing/2014/main" id="{4B948C52-6FD4-46FE-BADD-1F05629AF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Generalized Formulation of GANs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E2DB865-3322-439B-BEAD-5B6A27A25A32}"/>
                  </a:ext>
                </a:extLst>
              </p:cNvPr>
              <p:cNvSpPr/>
              <p:nvPr/>
            </p:nvSpPr>
            <p:spPr>
              <a:xfrm>
                <a:off x="790776" y="1948890"/>
                <a:ext cx="1714059" cy="4147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lim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1600" i="1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E2DB865-3322-439B-BEAD-5B6A27A25A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76" y="1948890"/>
                <a:ext cx="1714059" cy="4147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EED5EA5B-EC9B-4D64-B650-A73FFC811236}"/>
                  </a:ext>
                </a:extLst>
              </p:cNvPr>
              <p:cNvSpPr/>
              <p:nvPr/>
            </p:nvSpPr>
            <p:spPr>
              <a:xfrm>
                <a:off x="2586037" y="6365546"/>
                <a:ext cx="3971925" cy="270435"/>
              </a:xfrm>
              <a:prstGeom prst="roundRect">
                <a:avLst/>
              </a:prstGeom>
              <a:noFill/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400" dirty="0">
                    <a:solidFill>
                      <a:schemeClr val="bg2"/>
                    </a:solidFill>
                  </a:rPr>
                  <a:t> is another notation for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1400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dirty="0">
                    <a:solidFill>
                      <a:schemeClr val="bg2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4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dirty="0">
                    <a:solidFill>
                      <a:schemeClr val="bg2"/>
                    </a:solidFill>
                  </a:rPr>
                  <a:t>is the optimal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400" dirty="0">
                    <a:solidFill>
                      <a:schemeClr val="bg2"/>
                    </a:solidFill>
                  </a:rPr>
                  <a:t>.</a:t>
                </a:r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EED5EA5B-EC9B-4D64-B650-A73FFC8112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037" y="6365546"/>
                <a:ext cx="3971925" cy="270435"/>
              </a:xfrm>
              <a:prstGeom prst="roundRect">
                <a:avLst/>
              </a:prstGeom>
              <a:blipFill>
                <a:blip r:embed="rId5"/>
                <a:stretch>
                  <a:fillRect t="-8696" r="-306" b="-26087"/>
                </a:stretch>
              </a:blipFill>
              <a:ln w="3175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706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(optimal discriminative function) perspective: </a:t>
                </a:r>
              </a:p>
              <a:p>
                <a:pPr marL="457200" lvl="1" indent="0">
                  <a:lnSpc>
                    <a:spcPct val="200000"/>
                  </a:lnSpc>
                  <a:buNone/>
                </a:pPr>
                <a:r>
                  <a:rPr lang="en-US" altLang="zh-CN" dirty="0">
                    <a:solidFill>
                      <a:schemeClr val="bg2"/>
                    </a:solidFill>
                  </a:rPr>
                  <a:t>In the taxonomy of regularization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(discriminative function space).</a:t>
                </a:r>
                <a:endParaRPr lang="en-US" altLang="zh-CN" dirty="0"/>
              </a:p>
              <a:p>
                <a:pPr lvl="1">
                  <a:lnSpc>
                    <a:spcPct val="200000"/>
                  </a:lnSpc>
                </a:pPr>
                <a:r>
                  <a:rPr lang="en-US" altLang="zh-CN" dirty="0"/>
                  <a:t>(a) Unregularized GANs commonly do not guarantee convergence.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Provably suffers from </a:t>
                </a:r>
                <a:r>
                  <a:rPr lang="en-US" altLang="zh-CN" b="1" dirty="0">
                    <a:solidFill>
                      <a:schemeClr val="bg2"/>
                    </a:solidFill>
                  </a:rPr>
                  <a:t>the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bg2"/>
                    </a:solidFill>
                  </a:rPr>
                  <a:t>gradient uninformativeness issue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.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Including vanilla GANs, Least-squares GANs, f-GANs, etc.</a:t>
                </a: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/>
                  <a:t>(b) Not arbitrary regularization can solve this problem. </a:t>
                </a:r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Counterexample: Fisher GANs.</a:t>
                </a: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/>
                  <a:t>(c) Lipschitz regularization can generally ensure convergence. 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8FC8DCA-B66B-4108-8167-2CF2679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672236"/>
      </p:ext>
    </p:extLst>
  </p:cSld>
  <p:clrMapOvr>
    <a:masterClrMapping/>
  </p:clrMapOvr>
</p:sld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a:style>
    </a:spDef>
    <a:txDef>
      <a:spPr>
        <a:noFill/>
      </a:spPr>
      <a:bodyPr wrap="square" rtlCol="0">
        <a:spAutoFit/>
      </a:bodyPr>
      <a:lstStyle>
        <a:defPPr algn="l"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3891</TotalTime>
  <Words>1750</Words>
  <Application>Microsoft Office PowerPoint</Application>
  <PresentationFormat>全屏显示(4:3)</PresentationFormat>
  <Paragraphs>303</Paragraphs>
  <Slides>33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9" baseType="lpstr">
      <vt:lpstr>等线</vt:lpstr>
      <vt:lpstr>等线 Light</vt:lpstr>
      <vt:lpstr>Calibri</vt:lpstr>
      <vt:lpstr>Cambria Math</vt:lpstr>
      <vt:lpstr>Arial</vt:lpstr>
      <vt:lpstr>2016-VI主题</vt:lpstr>
      <vt:lpstr>On the Convergence Issues of GANs</vt:lpstr>
      <vt:lpstr>About Me</vt:lpstr>
      <vt:lpstr>Introduction</vt:lpstr>
      <vt:lpstr>The Convergence Issues</vt:lpstr>
      <vt:lpstr>Training Instability</vt:lpstr>
      <vt:lpstr>The Essence of Convergence</vt:lpstr>
      <vt:lpstr>The Essence of Convergence</vt:lpstr>
      <vt:lpstr>Generalized Formulation of GANs</vt:lpstr>
      <vt:lpstr>The Essence of Convergence</vt:lpstr>
      <vt:lpstr>The Essence of Convergence</vt:lpstr>
      <vt:lpstr>The Essence of Convergence</vt:lpstr>
      <vt:lpstr>Lipschitz GANs</vt:lpstr>
      <vt:lpstr>Lipschitz GANs</vt:lpstr>
      <vt:lpstr>Illustration</vt:lpstr>
      <vt:lpstr>Experiments</vt:lpstr>
      <vt:lpstr>Experiments</vt:lpstr>
      <vt:lpstr>Experiments</vt:lpstr>
      <vt:lpstr>Experiments</vt:lpstr>
      <vt:lpstr>Experiments</vt:lpstr>
      <vt:lpstr>Mode Collapse</vt:lpstr>
      <vt:lpstr>Gradient Vanishing</vt:lpstr>
      <vt:lpstr>Understanding Unregularized GANs</vt:lpstr>
      <vt:lpstr>Unreachable Optimum</vt:lpstr>
      <vt:lpstr>The Evidences</vt:lpstr>
      <vt:lpstr>The Evidences</vt:lpstr>
      <vt:lpstr>Possible Causes</vt:lpstr>
      <vt:lpstr>Generalization Issue</vt:lpstr>
      <vt:lpstr>Reach the Optimum</vt:lpstr>
      <vt:lpstr>Dilemma</vt:lpstr>
      <vt:lpstr>The Ideal Solution</vt:lpstr>
      <vt:lpstr>Comparison</vt:lpstr>
      <vt:lpstr>Reference</vt:lpstr>
      <vt:lpstr>谢 谢！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zhou zhiming</cp:lastModifiedBy>
  <cp:revision>319</cp:revision>
  <dcterms:created xsi:type="dcterms:W3CDTF">2016-01-21T16:32:22Z</dcterms:created>
  <dcterms:modified xsi:type="dcterms:W3CDTF">2020-09-06T04:44:09Z</dcterms:modified>
</cp:coreProperties>
</file>